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6"/>
  </p:notesMasterIdLst>
  <p:handoutMasterIdLst>
    <p:handoutMasterId r:id="rId27"/>
  </p:handoutMasterIdLst>
  <p:sldIdLst>
    <p:sldId id="257" r:id="rId3"/>
    <p:sldId id="276" r:id="rId4"/>
    <p:sldId id="263" r:id="rId5"/>
    <p:sldId id="287" r:id="rId6"/>
    <p:sldId id="288" r:id="rId7"/>
    <p:sldId id="289" r:id="rId8"/>
    <p:sldId id="272" r:id="rId9"/>
    <p:sldId id="290" r:id="rId10"/>
    <p:sldId id="273" r:id="rId11"/>
    <p:sldId id="274" r:id="rId12"/>
    <p:sldId id="275" r:id="rId13"/>
    <p:sldId id="277" r:id="rId14"/>
    <p:sldId id="278" r:id="rId15"/>
    <p:sldId id="279" r:id="rId16"/>
    <p:sldId id="280" r:id="rId17"/>
    <p:sldId id="281" r:id="rId18"/>
    <p:sldId id="282" r:id="rId19"/>
    <p:sldId id="283" r:id="rId20"/>
    <p:sldId id="284" r:id="rId21"/>
    <p:sldId id="291" r:id="rId22"/>
    <p:sldId id="292" r:id="rId23"/>
    <p:sldId id="285" r:id="rId24"/>
    <p:sldId id="286"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8509" autoAdjust="0"/>
  </p:normalViewPr>
  <p:slideViewPr>
    <p:cSldViewPr snapToGrid="0">
      <p:cViewPr>
        <p:scale>
          <a:sx n="60" d="100"/>
          <a:sy n="60" d="100"/>
        </p:scale>
        <p:origin x="-58" y="-605"/>
      </p:cViewPr>
      <p:guideLst>
        <p:guide orient="horz" pos="2160"/>
        <p:guide pos="3840"/>
      </p:guideLst>
    </p:cSldViewPr>
  </p:slideViewPr>
  <p:notesTextViewPr>
    <p:cViewPr>
      <p:scale>
        <a:sx n="1" d="1"/>
        <a:sy n="1" d="1"/>
      </p:scale>
      <p:origin x="0" y="0"/>
    </p:cViewPr>
  </p:notesTextViewPr>
  <p:sorterViewPr>
    <p:cViewPr>
      <p:scale>
        <a:sx n="100" d="100"/>
        <a:sy n="100" d="100"/>
      </p:scale>
      <p:origin x="0" y="-1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5/1/2013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5/1/2013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p14="http://schemas.microsoft.com/office/powerpoint/2010/main" val="9879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a:p>
        </p:txBody>
      </p:sp>
    </p:spTree>
    <p:extLst>
      <p:ext uri="{BB962C8B-B14F-4D97-AF65-F5344CB8AC3E}">
        <p14:creationId xmlns:p14="http://schemas.microsoft.com/office/powerpoint/2010/main" val="73205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5/1/2013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p:txBody>
          <a:bodyPr/>
          <a:lstStyle/>
          <a:p>
            <a:r>
              <a:rPr lang="en-US" dirty="0" smtClean="0"/>
              <a:t>The Visually Impaired</a:t>
            </a:r>
            <a:endParaRPr lang="en-US" dirty="0"/>
          </a:p>
        </p:txBody>
      </p:sp>
      <p:sp>
        <p:nvSpPr>
          <p:cNvPr id="5" name="Rectangle 4"/>
          <p:cNvSpPr>
            <a:spLocks noGrp="1"/>
          </p:cNvSpPr>
          <p:nvPr>
            <p:ph type="subTitle" idx="1"/>
          </p:nvPr>
        </p:nvSpPr>
        <p:spPr/>
        <p:txBody>
          <a:bodyPr/>
          <a:lstStyle/>
          <a:p>
            <a:r>
              <a:rPr lang="en-US" dirty="0" smtClean="0"/>
              <a:t>By </a:t>
            </a:r>
            <a:r>
              <a:rPr lang="en-US" dirty="0" err="1" smtClean="0"/>
              <a:t>tassica</a:t>
            </a:r>
            <a:r>
              <a:rPr lang="en-US" dirty="0" smtClean="0"/>
              <a:t> Lim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of the Visually Impaired</a:t>
            </a:r>
            <a:endParaRPr lang="en-US" dirty="0"/>
          </a:p>
        </p:txBody>
      </p:sp>
      <p:sp>
        <p:nvSpPr>
          <p:cNvPr id="3" name="Content Placeholder 2"/>
          <p:cNvSpPr>
            <a:spLocks noGrp="1"/>
          </p:cNvSpPr>
          <p:nvPr>
            <p:ph idx="1"/>
          </p:nvPr>
        </p:nvSpPr>
        <p:spPr>
          <a:xfrm>
            <a:off x="1103312" y="1615440"/>
            <a:ext cx="8946541" cy="4632959"/>
          </a:xfrm>
        </p:spPr>
        <p:txBody>
          <a:bodyPr>
            <a:normAutofit fontScale="92500" lnSpcReduction="10000"/>
          </a:bodyPr>
          <a:lstStyle/>
          <a:p>
            <a:pPr marL="0" indent="0">
              <a:buNone/>
            </a:pPr>
            <a:r>
              <a:rPr lang="en-US" dirty="0" smtClean="0"/>
              <a:t>Major changes in:</a:t>
            </a:r>
          </a:p>
          <a:p>
            <a:r>
              <a:rPr lang="en-US" dirty="0" smtClean="0"/>
              <a:t>Financial</a:t>
            </a:r>
          </a:p>
          <a:p>
            <a:pPr lvl="1"/>
            <a:r>
              <a:rPr lang="en-US" dirty="0" smtClean="0"/>
              <a:t>Not as many jobs</a:t>
            </a:r>
          </a:p>
          <a:p>
            <a:r>
              <a:rPr lang="en-US" dirty="0" smtClean="0"/>
              <a:t>Medication</a:t>
            </a:r>
          </a:p>
          <a:p>
            <a:pPr lvl="1"/>
            <a:r>
              <a:rPr lang="en-US" dirty="0" smtClean="0"/>
              <a:t>Lots of medications</a:t>
            </a:r>
          </a:p>
          <a:p>
            <a:r>
              <a:rPr lang="en-US" dirty="0" smtClean="0"/>
              <a:t>Support</a:t>
            </a:r>
          </a:p>
          <a:p>
            <a:pPr lvl="1"/>
            <a:r>
              <a:rPr lang="en-US" dirty="0" smtClean="0"/>
              <a:t>Dependent on others</a:t>
            </a:r>
          </a:p>
          <a:p>
            <a:r>
              <a:rPr lang="en-US" dirty="0" smtClean="0"/>
              <a:t>Mobility</a:t>
            </a:r>
          </a:p>
          <a:p>
            <a:pPr lvl="1"/>
            <a:r>
              <a:rPr lang="en-US" dirty="0" smtClean="0"/>
              <a:t>Hard to navigate places</a:t>
            </a:r>
          </a:p>
          <a:p>
            <a:pPr lvl="1"/>
            <a:r>
              <a:rPr lang="en-US" dirty="0" smtClean="0"/>
              <a:t>Daily tasks require more work</a:t>
            </a:r>
          </a:p>
          <a:p>
            <a:r>
              <a:rPr lang="en-US" dirty="0" smtClean="0"/>
              <a:t>Emotions</a:t>
            </a:r>
          </a:p>
          <a:p>
            <a:pPr lvl="1"/>
            <a:r>
              <a:rPr lang="en-US" dirty="0" smtClean="0"/>
              <a:t>Feeling usually depressed</a:t>
            </a:r>
            <a:endParaRPr lang="en-US" dirty="0"/>
          </a:p>
        </p:txBody>
      </p:sp>
    </p:spTree>
    <p:extLst>
      <p:ext uri="{BB962C8B-B14F-4D97-AF65-F5344CB8AC3E}">
        <p14:creationId xmlns:p14="http://schemas.microsoft.com/office/powerpoint/2010/main" val="709390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a:t>
            </a:r>
            <a:endParaRPr lang="en-US" dirty="0"/>
          </a:p>
        </p:txBody>
      </p:sp>
      <p:sp>
        <p:nvSpPr>
          <p:cNvPr id="3" name="Content Placeholder 2"/>
          <p:cNvSpPr>
            <a:spLocks noGrp="1"/>
          </p:cNvSpPr>
          <p:nvPr>
            <p:ph idx="1"/>
          </p:nvPr>
        </p:nvSpPr>
        <p:spPr>
          <a:xfrm>
            <a:off x="1103312" y="2052919"/>
            <a:ext cx="8946541" cy="1452282"/>
          </a:xfrm>
        </p:spPr>
        <p:txBody>
          <a:bodyPr/>
          <a:lstStyle/>
          <a:p>
            <a:r>
              <a:rPr lang="en-US" dirty="0"/>
              <a:t>Braille, developed by Louis Braille, was taken from the French military code that was used to communicate with soldiers after dark.  The two by three dot dimension allows for many different combinations for letters and numbers, and was easier to read than raised letters. </a:t>
            </a:r>
          </a:p>
        </p:txBody>
      </p:sp>
      <p:pic>
        <p:nvPicPr>
          <p:cNvPr id="2050" name="Picture 2" descr="Basic Braille le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95" y="3710622"/>
            <a:ext cx="51911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ille punctuation, numerals and special s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015" y="3710622"/>
            <a:ext cx="4838700" cy="2609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095" y="6320473"/>
            <a:ext cx="4995545" cy="369332"/>
          </a:xfrm>
          <a:prstGeom prst="rect">
            <a:avLst/>
          </a:prstGeom>
          <a:noFill/>
        </p:spPr>
        <p:txBody>
          <a:bodyPr wrap="square" rtlCol="0">
            <a:spAutoFit/>
          </a:bodyPr>
          <a:lstStyle/>
          <a:p>
            <a:r>
              <a:rPr lang="en-US" i="1" dirty="0" smtClean="0"/>
              <a:t>Pictures from omniglot.com</a:t>
            </a:r>
            <a:endParaRPr lang="en-US" i="1" dirty="0"/>
          </a:p>
        </p:txBody>
      </p:sp>
    </p:spTree>
    <p:extLst>
      <p:ext uri="{BB962C8B-B14F-4D97-AF65-F5344CB8AC3E}">
        <p14:creationId xmlns:p14="http://schemas.microsoft.com/office/powerpoint/2010/main" val="2022597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Technology</a:t>
            </a:r>
            <a:endParaRPr lang="en-US" dirty="0"/>
          </a:p>
        </p:txBody>
      </p:sp>
      <p:sp>
        <p:nvSpPr>
          <p:cNvPr id="3" name="Content Placeholder 2"/>
          <p:cNvSpPr>
            <a:spLocks noGrp="1"/>
          </p:cNvSpPr>
          <p:nvPr>
            <p:ph idx="1"/>
          </p:nvPr>
        </p:nvSpPr>
        <p:spPr>
          <a:xfrm>
            <a:off x="1072832" y="1772169"/>
            <a:ext cx="8946541" cy="4195481"/>
          </a:xfrm>
        </p:spPr>
        <p:txBody>
          <a:bodyPr/>
          <a:lstStyle/>
          <a:p>
            <a:r>
              <a:rPr lang="en-US" dirty="0"/>
              <a:t>At the moment, there are very few technological advances in creating braille.  Right now, the slate and </a:t>
            </a:r>
            <a:r>
              <a:rPr lang="en-US" dirty="0" smtClean="0"/>
              <a:t>stylus, braille printers, and braillewriters </a:t>
            </a:r>
            <a:r>
              <a:rPr lang="en-US" dirty="0"/>
              <a:t>are the only technologies that can create braille.  However, a braille </a:t>
            </a:r>
            <a:r>
              <a:rPr lang="en-US" dirty="0" smtClean="0"/>
              <a:t>printer or braillewriter </a:t>
            </a:r>
            <a:r>
              <a:rPr lang="en-US" dirty="0"/>
              <a:t>is expensive and unnecessary for my project, so I decided to use a slate and stylus, which is cheap and easy to use.</a:t>
            </a:r>
          </a:p>
          <a:p>
            <a:endParaRPr lang="en-US" dirty="0"/>
          </a:p>
        </p:txBody>
      </p:sp>
      <p:pic>
        <p:nvPicPr>
          <p:cNvPr id="3074" name="Picture 2" descr="piece of paper with slate and sty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53" y="3916679"/>
            <a:ext cx="2221865" cy="1666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udent using the braille pr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535" y="3916679"/>
            <a:ext cx="19050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id using bra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55" y="3916202"/>
            <a:ext cx="2114550"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7653" y="5598318"/>
            <a:ext cx="1950720" cy="369332"/>
          </a:xfrm>
          <a:prstGeom prst="rect">
            <a:avLst/>
          </a:prstGeom>
          <a:noFill/>
        </p:spPr>
        <p:txBody>
          <a:bodyPr wrap="square" rtlCol="0">
            <a:spAutoFit/>
          </a:bodyPr>
          <a:lstStyle/>
          <a:p>
            <a:r>
              <a:rPr lang="en-US" i="1" dirty="0" smtClean="0"/>
              <a:t>Slate and stylus</a:t>
            </a:r>
            <a:endParaRPr lang="en-US" i="1" dirty="0"/>
          </a:p>
        </p:txBody>
      </p:sp>
      <p:sp>
        <p:nvSpPr>
          <p:cNvPr id="8" name="TextBox 7"/>
          <p:cNvSpPr txBox="1"/>
          <p:nvPr/>
        </p:nvSpPr>
        <p:spPr>
          <a:xfrm>
            <a:off x="4407535" y="6010155"/>
            <a:ext cx="1950720" cy="369332"/>
          </a:xfrm>
          <a:prstGeom prst="rect">
            <a:avLst/>
          </a:prstGeom>
          <a:noFill/>
        </p:spPr>
        <p:txBody>
          <a:bodyPr wrap="square" rtlCol="0">
            <a:spAutoFit/>
          </a:bodyPr>
          <a:lstStyle/>
          <a:p>
            <a:r>
              <a:rPr lang="en-US" i="1" dirty="0" smtClean="0"/>
              <a:t>Braille printer</a:t>
            </a:r>
            <a:endParaRPr lang="en-US" i="1" dirty="0"/>
          </a:p>
        </p:txBody>
      </p:sp>
      <p:sp>
        <p:nvSpPr>
          <p:cNvPr id="9" name="TextBox 8"/>
          <p:cNvSpPr txBox="1"/>
          <p:nvPr/>
        </p:nvSpPr>
        <p:spPr>
          <a:xfrm>
            <a:off x="6967855" y="5659278"/>
            <a:ext cx="1950720" cy="369332"/>
          </a:xfrm>
          <a:prstGeom prst="rect">
            <a:avLst/>
          </a:prstGeom>
          <a:noFill/>
        </p:spPr>
        <p:txBody>
          <a:bodyPr wrap="square" rtlCol="0">
            <a:spAutoFit/>
          </a:bodyPr>
          <a:lstStyle/>
          <a:p>
            <a:r>
              <a:rPr lang="en-US" i="1" dirty="0" smtClean="0"/>
              <a:t>Braillewriters </a:t>
            </a:r>
            <a:endParaRPr lang="en-US" i="1" dirty="0"/>
          </a:p>
        </p:txBody>
      </p:sp>
      <p:sp>
        <p:nvSpPr>
          <p:cNvPr id="5" name="TextBox 4"/>
          <p:cNvSpPr txBox="1"/>
          <p:nvPr/>
        </p:nvSpPr>
        <p:spPr>
          <a:xfrm>
            <a:off x="213359" y="6379487"/>
            <a:ext cx="6099175" cy="369332"/>
          </a:xfrm>
          <a:prstGeom prst="rect">
            <a:avLst/>
          </a:prstGeom>
          <a:noFill/>
        </p:spPr>
        <p:txBody>
          <a:bodyPr wrap="square" rtlCol="0">
            <a:spAutoFit/>
          </a:bodyPr>
          <a:lstStyle/>
          <a:p>
            <a:r>
              <a:rPr lang="en-US" i="1" dirty="0" smtClean="0"/>
              <a:t>Photos from American Foundation for the Blind</a:t>
            </a:r>
            <a:endParaRPr lang="en-US" i="1" dirty="0"/>
          </a:p>
        </p:txBody>
      </p:sp>
    </p:spTree>
    <p:extLst>
      <p:ext uri="{BB962C8B-B14F-4D97-AF65-F5344CB8AC3E}">
        <p14:creationId xmlns:p14="http://schemas.microsoft.com/office/powerpoint/2010/main" val="3365931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Slate and Stylus</a:t>
            </a:r>
            <a:endParaRPr lang="en-US" dirty="0"/>
          </a:p>
        </p:txBody>
      </p:sp>
      <p:sp>
        <p:nvSpPr>
          <p:cNvPr id="3" name="Content Placeholder 2"/>
          <p:cNvSpPr>
            <a:spLocks noGrp="1"/>
          </p:cNvSpPr>
          <p:nvPr>
            <p:ph idx="1"/>
          </p:nvPr>
        </p:nvSpPr>
        <p:spPr/>
        <p:txBody>
          <a:bodyPr/>
          <a:lstStyle/>
          <a:p>
            <a:r>
              <a:rPr lang="en-US" dirty="0"/>
              <a:t>To write the braille, you start from the top right cell and create the letter </a:t>
            </a:r>
            <a:r>
              <a:rPr lang="en-US" b="1" dirty="0"/>
              <a:t>backwards</a:t>
            </a:r>
            <a:r>
              <a:rPr lang="en-US" dirty="0"/>
              <a:t> and from </a:t>
            </a:r>
            <a:r>
              <a:rPr lang="en-US" b="1" dirty="0"/>
              <a:t>right to left</a:t>
            </a:r>
            <a:r>
              <a:rPr lang="en-US" dirty="0"/>
              <a:t>.  The reason for this is because when the paper is flipped over so that one may feel the dots, it is written the right way and from left to right.  For example, to use the slate and stylus, it is taught that the dots are labeled 1-6 from top right, down to the bottom right, across to the bottom left, and up to the top left.  The letter b would have the numbers 1 and 2 instead of 6 and 5. </a:t>
            </a:r>
          </a:p>
          <a:p>
            <a:endParaRPr lang="en-US" dirty="0"/>
          </a:p>
        </p:txBody>
      </p:sp>
      <p:pic>
        <p:nvPicPr>
          <p:cNvPr id="4098" name="Picture 2" descr="http://1.bp.blogspot.com/_7DtbLdzv36w/RrjdZgH8NhI/AAAAAAAAADE/73wdZH4l_Cc/s400/68%2BBraille%2Bslate,%2Bstylus.jpg"/>
          <p:cNvPicPr>
            <a:picLocks noChangeAspect="1" noChangeArrowheads="1"/>
          </p:cNvPicPr>
          <p:nvPr/>
        </p:nvPicPr>
        <p:blipFill rotWithShape="1">
          <a:blip r:embed="rId2">
            <a:extLst>
              <a:ext uri="{28A0092B-C50C-407E-A947-70E740481C1C}">
                <a14:useLocalDpi xmlns:a14="http://schemas.microsoft.com/office/drawing/2010/main" val="0"/>
              </a:ext>
            </a:extLst>
          </a:blip>
          <a:srcRect b="35616"/>
          <a:stretch/>
        </p:blipFill>
        <p:spPr bwMode="auto">
          <a:xfrm>
            <a:off x="1999615" y="4815839"/>
            <a:ext cx="3617951" cy="143256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652260" y="5006340"/>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Oval 5"/>
          <p:cNvSpPr/>
          <p:nvPr/>
        </p:nvSpPr>
        <p:spPr>
          <a:xfrm>
            <a:off x="7018020" y="5006340"/>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Oval 6"/>
          <p:cNvSpPr/>
          <p:nvPr/>
        </p:nvSpPr>
        <p:spPr>
          <a:xfrm>
            <a:off x="6652260" y="5372100"/>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Oval 7"/>
          <p:cNvSpPr/>
          <p:nvPr/>
        </p:nvSpPr>
        <p:spPr>
          <a:xfrm>
            <a:off x="7018020" y="5372100"/>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Oval 8"/>
          <p:cNvSpPr/>
          <p:nvPr/>
        </p:nvSpPr>
        <p:spPr>
          <a:xfrm>
            <a:off x="6667500" y="5707380"/>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Oval 9"/>
          <p:cNvSpPr/>
          <p:nvPr/>
        </p:nvSpPr>
        <p:spPr>
          <a:xfrm>
            <a:off x="7018020" y="5707381"/>
            <a:ext cx="320040" cy="320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6286500" y="4975859"/>
            <a:ext cx="365760" cy="381001"/>
          </a:xfrm>
          <a:prstGeom prst="rect">
            <a:avLst/>
          </a:prstGeom>
          <a:noFill/>
        </p:spPr>
        <p:txBody>
          <a:bodyPr wrap="square" rtlCol="0">
            <a:spAutoFit/>
          </a:bodyPr>
          <a:lstStyle/>
          <a:p>
            <a:r>
              <a:rPr lang="en-US" dirty="0" smtClean="0"/>
              <a:t>4</a:t>
            </a:r>
            <a:endParaRPr lang="en-US" dirty="0"/>
          </a:p>
        </p:txBody>
      </p:sp>
      <p:sp>
        <p:nvSpPr>
          <p:cNvPr id="12" name="TextBox 11"/>
          <p:cNvSpPr txBox="1"/>
          <p:nvPr/>
        </p:nvSpPr>
        <p:spPr>
          <a:xfrm>
            <a:off x="6309360" y="5311139"/>
            <a:ext cx="365760" cy="381001"/>
          </a:xfrm>
          <a:prstGeom prst="rect">
            <a:avLst/>
          </a:prstGeom>
          <a:noFill/>
        </p:spPr>
        <p:txBody>
          <a:bodyPr wrap="square" rtlCol="0">
            <a:spAutoFit/>
          </a:bodyPr>
          <a:lstStyle/>
          <a:p>
            <a:r>
              <a:rPr lang="en-US" dirty="0" smtClean="0"/>
              <a:t>5</a:t>
            </a:r>
            <a:endParaRPr lang="en-US" dirty="0"/>
          </a:p>
        </p:txBody>
      </p:sp>
      <p:sp>
        <p:nvSpPr>
          <p:cNvPr id="13" name="TextBox 12"/>
          <p:cNvSpPr txBox="1"/>
          <p:nvPr/>
        </p:nvSpPr>
        <p:spPr>
          <a:xfrm>
            <a:off x="6294120" y="5676901"/>
            <a:ext cx="365760" cy="381001"/>
          </a:xfrm>
          <a:prstGeom prst="rect">
            <a:avLst/>
          </a:prstGeom>
          <a:noFill/>
        </p:spPr>
        <p:txBody>
          <a:bodyPr wrap="square" rtlCol="0">
            <a:spAutoFit/>
          </a:bodyPr>
          <a:lstStyle/>
          <a:p>
            <a:r>
              <a:rPr lang="en-US" dirty="0"/>
              <a:t>6</a:t>
            </a:r>
          </a:p>
        </p:txBody>
      </p:sp>
      <p:sp>
        <p:nvSpPr>
          <p:cNvPr id="14" name="TextBox 13"/>
          <p:cNvSpPr txBox="1"/>
          <p:nvPr/>
        </p:nvSpPr>
        <p:spPr>
          <a:xfrm>
            <a:off x="7338060" y="5006340"/>
            <a:ext cx="365760" cy="381001"/>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7338060" y="5356861"/>
            <a:ext cx="365760" cy="381001"/>
          </a:xfrm>
          <a:prstGeom prst="rect">
            <a:avLst/>
          </a:prstGeom>
          <a:noFill/>
        </p:spPr>
        <p:txBody>
          <a:bodyPr wrap="square" rtlCol="0">
            <a:spAutoFit/>
          </a:bodyPr>
          <a:lstStyle/>
          <a:p>
            <a:r>
              <a:rPr lang="en-US" dirty="0"/>
              <a:t>2</a:t>
            </a:r>
          </a:p>
        </p:txBody>
      </p:sp>
      <p:sp>
        <p:nvSpPr>
          <p:cNvPr id="16" name="TextBox 15"/>
          <p:cNvSpPr txBox="1"/>
          <p:nvPr/>
        </p:nvSpPr>
        <p:spPr>
          <a:xfrm>
            <a:off x="7338060" y="5692140"/>
            <a:ext cx="365760" cy="381001"/>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4065254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Grammar</a:t>
            </a:r>
            <a:endParaRPr lang="en-US" dirty="0"/>
          </a:p>
        </p:txBody>
      </p:sp>
      <p:sp>
        <p:nvSpPr>
          <p:cNvPr id="3" name="Content Placeholder 2"/>
          <p:cNvSpPr>
            <a:spLocks noGrp="1"/>
          </p:cNvSpPr>
          <p:nvPr>
            <p:ph idx="1"/>
          </p:nvPr>
        </p:nvSpPr>
        <p:spPr>
          <a:xfrm>
            <a:off x="853440" y="1432560"/>
            <a:ext cx="5288281" cy="4815839"/>
          </a:xfrm>
        </p:spPr>
        <p:txBody>
          <a:bodyPr>
            <a:normAutofit fontScale="92500" lnSpcReduction="20000"/>
          </a:bodyPr>
          <a:lstStyle/>
          <a:p>
            <a:pPr marL="0" indent="0">
              <a:buNone/>
            </a:pPr>
            <a:r>
              <a:rPr lang="en-US" dirty="0"/>
              <a:t>Braille grammar is similar to English grammar in many </a:t>
            </a:r>
            <a:r>
              <a:rPr lang="en-US" dirty="0" smtClean="0"/>
              <a:t>ways</a:t>
            </a:r>
            <a:r>
              <a:rPr lang="en-US" dirty="0"/>
              <a:t>:</a:t>
            </a:r>
            <a:r>
              <a:rPr lang="en-US" dirty="0" smtClean="0"/>
              <a:t> </a:t>
            </a:r>
          </a:p>
          <a:p>
            <a:r>
              <a:rPr lang="en-US" dirty="0" smtClean="0"/>
              <a:t>Read from right to left</a:t>
            </a:r>
          </a:p>
          <a:p>
            <a:r>
              <a:rPr lang="en-US" dirty="0" smtClean="0"/>
              <a:t>Consist of same letters</a:t>
            </a:r>
          </a:p>
          <a:p>
            <a:pPr marL="0" indent="0">
              <a:buNone/>
            </a:pPr>
            <a:r>
              <a:rPr lang="en-US" dirty="0" smtClean="0"/>
              <a:t>But there are differences:</a:t>
            </a:r>
          </a:p>
          <a:p>
            <a:r>
              <a:rPr lang="en-US" dirty="0" smtClean="0"/>
              <a:t>Requires number signs every time a new number is written because </a:t>
            </a:r>
            <a:r>
              <a:rPr lang="en-US" dirty="0"/>
              <a:t>the dots are the same as the alphabet except for the number sign indicating that it is a </a:t>
            </a:r>
            <a:r>
              <a:rPr lang="en-US" dirty="0" smtClean="0"/>
              <a:t>number</a:t>
            </a:r>
          </a:p>
          <a:p>
            <a:r>
              <a:rPr lang="en-US" dirty="0" smtClean="0"/>
              <a:t>Capitalization </a:t>
            </a:r>
            <a:r>
              <a:rPr lang="en-US" dirty="0"/>
              <a:t>symbol (bottom right) </a:t>
            </a:r>
            <a:endParaRPr lang="en-US" dirty="0" smtClean="0"/>
          </a:p>
          <a:p>
            <a:r>
              <a:rPr lang="en-US" dirty="0" smtClean="0"/>
              <a:t>Different </a:t>
            </a:r>
            <a:r>
              <a:rPr lang="en-US" dirty="0"/>
              <a:t>dot combinations for </a:t>
            </a:r>
            <a:r>
              <a:rPr lang="en-US" dirty="0" smtClean="0"/>
              <a:t>accents</a:t>
            </a:r>
          </a:p>
          <a:p>
            <a:r>
              <a:rPr lang="en-US" dirty="0"/>
              <a:t>S</a:t>
            </a:r>
            <a:r>
              <a:rPr lang="en-US" dirty="0" smtClean="0"/>
              <a:t>hort-handed </a:t>
            </a:r>
            <a:r>
              <a:rPr lang="en-US" dirty="0"/>
              <a:t>way to write braille by leaving out some letters in words like over (</a:t>
            </a:r>
            <a:r>
              <a:rPr lang="en-US" dirty="0" err="1"/>
              <a:t>ovr</a:t>
            </a:r>
            <a:r>
              <a:rPr lang="en-US" dirty="0"/>
              <a:t>) and behind (</a:t>
            </a:r>
            <a:r>
              <a:rPr lang="en-US" dirty="0" err="1" smtClean="0"/>
              <a:t>behnd</a:t>
            </a:r>
            <a:r>
              <a:rPr lang="en-US" dirty="0" smtClean="0"/>
              <a:t>)</a:t>
            </a:r>
            <a:endParaRPr lang="en-US" dirty="0"/>
          </a:p>
        </p:txBody>
      </p:sp>
      <p:pic>
        <p:nvPicPr>
          <p:cNvPr id="5122" name="Picture 2" descr="Braille abbrevi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295" y="1311274"/>
            <a:ext cx="49434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85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my product</a:t>
            </a:r>
            <a:endParaRPr lang="en-US" dirty="0"/>
          </a:p>
        </p:txBody>
      </p:sp>
      <p:sp>
        <p:nvSpPr>
          <p:cNvPr id="3" name="Content Placeholder 2"/>
          <p:cNvSpPr>
            <a:spLocks noGrp="1"/>
          </p:cNvSpPr>
          <p:nvPr>
            <p:ph idx="1"/>
          </p:nvPr>
        </p:nvSpPr>
        <p:spPr/>
        <p:txBody>
          <a:bodyPr/>
          <a:lstStyle/>
          <a:p>
            <a:pPr marL="0" indent="0">
              <a:buNone/>
            </a:pPr>
            <a:r>
              <a:rPr lang="en-US" dirty="0" smtClean="0"/>
              <a:t>	To </a:t>
            </a:r>
            <a:r>
              <a:rPr lang="en-US" dirty="0"/>
              <a:t>design my product or medication card, I consulted my mentor, Alice </a:t>
            </a:r>
            <a:r>
              <a:rPr lang="en-US" dirty="0" err="1"/>
              <a:t>Venier</a:t>
            </a:r>
            <a:r>
              <a:rPr lang="en-US" dirty="0"/>
              <a:t>, a pharmacist, to get an idea of what a pharmacist might want on the card, how it should be made, what it should be made of, and other suggestions for the design of my cards.  We discussed how to design my product and decided that it </a:t>
            </a:r>
            <a:r>
              <a:rPr lang="en-US" dirty="0" smtClean="0"/>
              <a:t>should:</a:t>
            </a:r>
          </a:p>
          <a:p>
            <a:r>
              <a:rPr lang="en-US" dirty="0" smtClean="0"/>
              <a:t>Be made of regular paper</a:t>
            </a:r>
          </a:p>
          <a:p>
            <a:r>
              <a:rPr lang="en-US" dirty="0" smtClean="0"/>
              <a:t>Written braille by slate and stylus</a:t>
            </a:r>
          </a:p>
          <a:p>
            <a:r>
              <a:rPr lang="en-US" dirty="0" smtClean="0"/>
              <a:t>Include patient’s name, name of pharmacy, type of medication, usage, expiration date, and phone number of the pharmacy</a:t>
            </a:r>
            <a:endParaRPr lang="en-US" dirty="0"/>
          </a:p>
        </p:txBody>
      </p:sp>
    </p:spTree>
    <p:extLst>
      <p:ext uri="{BB962C8B-B14F-4D97-AF65-F5344CB8AC3E}">
        <p14:creationId xmlns:p14="http://schemas.microsoft.com/office/powerpoint/2010/main" val="3296491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Design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880" y="1722120"/>
            <a:ext cx="6553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691833" y="1203961"/>
            <a:ext cx="2325687" cy="518160"/>
          </a:xfrm>
        </p:spPr>
        <p:txBody>
          <a:bodyPr>
            <a:normAutofit/>
          </a:bodyPr>
          <a:lstStyle/>
          <a:p>
            <a:pPr marL="0" indent="0">
              <a:buNone/>
            </a:pPr>
            <a:r>
              <a:rPr lang="en-US" dirty="0" smtClean="0"/>
              <a:t>3x5” index card</a:t>
            </a:r>
          </a:p>
          <a:p>
            <a:pPr marL="0" indent="0">
              <a:buNone/>
            </a:pPr>
            <a:endParaRPr lang="en-US" dirty="0"/>
          </a:p>
        </p:txBody>
      </p:sp>
      <p:sp>
        <p:nvSpPr>
          <p:cNvPr id="6" name="Content Placeholder 2"/>
          <p:cNvSpPr txBox="1">
            <a:spLocks/>
          </p:cNvSpPr>
          <p:nvPr/>
        </p:nvSpPr>
        <p:spPr>
          <a:xfrm>
            <a:off x="493713" y="2270761"/>
            <a:ext cx="232568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Name of patient</a:t>
            </a:r>
            <a:endParaRPr lang="en-US" dirty="0"/>
          </a:p>
        </p:txBody>
      </p:sp>
      <p:sp>
        <p:nvSpPr>
          <p:cNvPr id="7" name="Content Placeholder 2"/>
          <p:cNvSpPr txBox="1">
            <a:spLocks/>
          </p:cNvSpPr>
          <p:nvPr/>
        </p:nvSpPr>
        <p:spPr>
          <a:xfrm>
            <a:off x="493713" y="2697482"/>
            <a:ext cx="232568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Pharmacy Name</a:t>
            </a:r>
            <a:endParaRPr lang="en-US" dirty="0"/>
          </a:p>
        </p:txBody>
      </p:sp>
      <p:sp>
        <p:nvSpPr>
          <p:cNvPr id="8" name="Content Placeholder 2"/>
          <p:cNvSpPr txBox="1">
            <a:spLocks/>
          </p:cNvSpPr>
          <p:nvPr/>
        </p:nvSpPr>
        <p:spPr>
          <a:xfrm>
            <a:off x="493713" y="3215645"/>
            <a:ext cx="232568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Rx number</a:t>
            </a:r>
            <a:endParaRPr lang="en-US" dirty="0"/>
          </a:p>
        </p:txBody>
      </p:sp>
      <p:sp>
        <p:nvSpPr>
          <p:cNvPr id="9" name="Content Placeholder 2"/>
          <p:cNvSpPr txBox="1">
            <a:spLocks/>
          </p:cNvSpPr>
          <p:nvPr/>
        </p:nvSpPr>
        <p:spPr>
          <a:xfrm>
            <a:off x="493713" y="3672840"/>
            <a:ext cx="266096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Type of medication</a:t>
            </a:r>
            <a:endParaRPr lang="en-US" dirty="0"/>
          </a:p>
        </p:txBody>
      </p:sp>
      <p:sp>
        <p:nvSpPr>
          <p:cNvPr id="10" name="Content Placeholder 2"/>
          <p:cNvSpPr txBox="1">
            <a:spLocks/>
          </p:cNvSpPr>
          <p:nvPr/>
        </p:nvSpPr>
        <p:spPr>
          <a:xfrm>
            <a:off x="493712" y="4191000"/>
            <a:ext cx="266096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Usage/use</a:t>
            </a:r>
            <a:endParaRPr lang="en-US" dirty="0"/>
          </a:p>
        </p:txBody>
      </p:sp>
      <p:sp>
        <p:nvSpPr>
          <p:cNvPr id="11" name="Content Placeholder 2"/>
          <p:cNvSpPr txBox="1">
            <a:spLocks/>
          </p:cNvSpPr>
          <p:nvPr/>
        </p:nvSpPr>
        <p:spPr>
          <a:xfrm>
            <a:off x="493711" y="4709160"/>
            <a:ext cx="266096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Expiration date</a:t>
            </a:r>
            <a:endParaRPr lang="en-US" dirty="0"/>
          </a:p>
        </p:txBody>
      </p:sp>
      <p:sp>
        <p:nvSpPr>
          <p:cNvPr id="12" name="Content Placeholder 2"/>
          <p:cNvSpPr txBox="1">
            <a:spLocks/>
          </p:cNvSpPr>
          <p:nvPr/>
        </p:nvSpPr>
        <p:spPr>
          <a:xfrm>
            <a:off x="569911" y="5227320"/>
            <a:ext cx="2660967" cy="5181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Phone Number</a:t>
            </a:r>
            <a:endParaRPr lang="en-US" dirty="0"/>
          </a:p>
        </p:txBody>
      </p:sp>
      <p:sp>
        <p:nvSpPr>
          <p:cNvPr id="13" name="Content Placeholder 2"/>
          <p:cNvSpPr txBox="1">
            <a:spLocks/>
          </p:cNvSpPr>
          <p:nvPr/>
        </p:nvSpPr>
        <p:spPr>
          <a:xfrm>
            <a:off x="3992880" y="1203961"/>
            <a:ext cx="2325687" cy="51816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Hole indicating how to hold card</a:t>
            </a:r>
            <a:endParaRPr lang="en-US" dirty="0"/>
          </a:p>
        </p:txBody>
      </p:sp>
      <p:sp>
        <p:nvSpPr>
          <p:cNvPr id="14" name="Content Placeholder 2"/>
          <p:cNvSpPr txBox="1">
            <a:spLocks/>
          </p:cNvSpPr>
          <p:nvPr/>
        </p:nvSpPr>
        <p:spPr>
          <a:xfrm>
            <a:off x="8220393" y="1188721"/>
            <a:ext cx="2325687" cy="51816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dirty="0" smtClean="0"/>
              <a:t>Color indicating type of medication</a:t>
            </a:r>
            <a:endParaRPr lang="en-US" dirty="0"/>
          </a:p>
        </p:txBody>
      </p:sp>
    </p:spTree>
    <p:extLst>
      <p:ext uri="{BB962C8B-B14F-4D97-AF65-F5344CB8AC3E}">
        <p14:creationId xmlns:p14="http://schemas.microsoft.com/office/powerpoint/2010/main" val="965935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a:xfrm>
            <a:off x="417512" y="1306158"/>
            <a:ext cx="3956367" cy="5125122"/>
          </a:xfrm>
        </p:spPr>
        <p:txBody>
          <a:bodyPr>
            <a:normAutofit/>
          </a:bodyPr>
          <a:lstStyle/>
          <a:p>
            <a:r>
              <a:rPr lang="en-US" dirty="0"/>
              <a:t>Notice that there are many abbreviations on the card so that the information can fit. The pharmacy will also provide brochure that tells how to use the project and how to read it based on the list of abbreviations. However, there are slate and styluses that can fit the size of a regular sheet of paper, so it might not be necessary to have abbreviations later on.</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5296051"/>
              </p:ext>
            </p:extLst>
          </p:nvPr>
        </p:nvGraphicFramePr>
        <p:xfrm>
          <a:off x="4913948" y="1234980"/>
          <a:ext cx="6080760" cy="2699004"/>
        </p:xfrm>
        <a:graphic>
          <a:graphicData uri="http://schemas.openxmlformats.org/drawingml/2006/table">
            <a:tbl>
              <a:tblPr firstRow="1" firstCol="1" bandRow="1"/>
              <a:tblGrid>
                <a:gridCol w="1604010"/>
                <a:gridCol w="1477010"/>
                <a:gridCol w="1626235"/>
                <a:gridCol w="1373505"/>
              </a:tblGrid>
              <a:tr h="0">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Type of Medication</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Color</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Abbreviation</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Derivation</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capsule</a:t>
                      </a: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100">
                          <a:solidFill>
                            <a:srgbClr val="FFFF00"/>
                          </a:solidFill>
                          <a:effectLst/>
                          <a:highlight>
                            <a:srgbClr val="FFFF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cap</a:t>
                      </a: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capsula</a:t>
                      </a: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cream</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800080"/>
                          </a:solidFill>
                          <a:effectLst/>
                          <a:highlight>
                            <a:srgbClr val="80008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cr</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ear drop</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838133"/>
                          </a:solidFill>
                          <a:effectLst/>
                          <a:highlight>
                            <a:srgbClr val="8080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auris</a:t>
                      </a:r>
                    </a:p>
                  </a:txBody>
                  <a:tcPr marL="68580" marR="68580" marT="0" marB="0">
                    <a:lnL>
                      <a:noFill/>
                    </a:lnL>
                    <a:lnR>
                      <a:noFill/>
                    </a:lnR>
                    <a:lnT>
                      <a:noFill/>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eye drop</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FF00"/>
                          </a:solidFill>
                          <a:effectLst/>
                          <a:highlight>
                            <a:srgbClr val="00FF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o</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oculus</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gel</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FFCC"/>
                          </a:solidFill>
                          <a:effectLst/>
                          <a:highlight>
                            <a:srgbClr val="00FFFF"/>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g</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t>
                      </a:r>
                    </a:p>
                  </a:txBody>
                  <a:tcPr marL="68580" marR="68580" marT="0" marB="0">
                    <a:lnL>
                      <a:noFill/>
                    </a:lnL>
                    <a:lnR>
                      <a:noFill/>
                    </a:lnR>
                    <a:lnT>
                      <a:noFill/>
                    </a:lnT>
                    <a:lnB>
                      <a:noFill/>
                    </a:lnB>
                    <a:solidFill>
                      <a:srgbClr val="EAF1DD"/>
                    </a:solidFill>
                  </a:tcPr>
                </a:tc>
              </a:tr>
              <a:tr h="142875">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inhaler (mouth)</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800000"/>
                          </a:solidFill>
                          <a:effectLst/>
                          <a:highlight>
                            <a:srgbClr val="8B00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io</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inhaler (nose)</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8080"/>
                          </a:solidFill>
                          <a:effectLst/>
                          <a:highlight>
                            <a:srgbClr val="008B8B"/>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t>
                      </a:r>
                    </a:p>
                  </a:txBody>
                  <a:tcPr marL="68580" marR="68580" marT="0" marB="0">
                    <a:lnL>
                      <a:noFill/>
                    </a:lnL>
                    <a:lnR>
                      <a:noFill/>
                    </a:lnR>
                    <a:lnT>
                      <a:noFill/>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injection</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FF00FF"/>
                          </a:solidFill>
                          <a:effectLst/>
                          <a:highlight>
                            <a:srgbClr val="FF00FF"/>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inj</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injectio</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liquid (solution)</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B00E6"/>
                          </a:solidFill>
                          <a:effectLst/>
                          <a:highlight>
                            <a:srgbClr val="0000FF"/>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liq</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liquor</a:t>
                      </a:r>
                    </a:p>
                  </a:txBody>
                  <a:tcPr marL="68580" marR="68580" marT="0" marB="0">
                    <a:lnL>
                      <a:noFill/>
                    </a:lnL>
                    <a:lnR>
                      <a:noFill/>
                    </a:lnR>
                    <a:lnT>
                      <a:noFill/>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lotion</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8000"/>
                          </a:solidFill>
                          <a:effectLst/>
                          <a:highlight>
                            <a:srgbClr val="0064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lot</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ointment</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BFBFBF"/>
                          </a:solidFill>
                          <a:effectLst/>
                          <a:highlight>
                            <a:srgbClr val="D3D3D3"/>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ung</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unguentum</a:t>
                      </a:r>
                    </a:p>
                  </a:txBody>
                  <a:tcPr marL="68580" marR="68580" marT="0" marB="0">
                    <a:lnL>
                      <a:noFill/>
                    </a:lnL>
                    <a:lnR>
                      <a:noFill/>
                    </a:lnR>
                    <a:lnT>
                      <a:noFill/>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suppository</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highlight>
                            <a:srgbClr val="0000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supp</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suppositorium</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tablet</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FF0000"/>
                          </a:solidFill>
                          <a:effectLst/>
                          <a:highlight>
                            <a:srgbClr val="FF0000"/>
                          </a:highlight>
                          <a:latin typeface="Calibri"/>
                          <a:ea typeface="SimSun"/>
                          <a:cs typeface="Times New Roman"/>
                        </a:rPr>
                        <a:t>…..</a:t>
                      </a:r>
                      <a:endParaRPr lang="en-US" sz="110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tab</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dirty="0" err="1">
                          <a:solidFill>
                            <a:srgbClr val="000000"/>
                          </a:solidFill>
                          <a:effectLst/>
                          <a:latin typeface="Calibri"/>
                          <a:ea typeface="SimSun"/>
                          <a:cs typeface="Times New Roman"/>
                        </a:rPr>
                        <a:t>tabella</a:t>
                      </a:r>
                      <a:endParaRPr lang="en-US" sz="1100" dirty="0">
                        <a:solidFill>
                          <a:srgbClr val="000000"/>
                        </a:solidFill>
                        <a:effectLst/>
                        <a:latin typeface="Calibri"/>
                        <a:ea typeface="SimSun"/>
                        <a:cs typeface="Times New Roman"/>
                      </a:endParaRPr>
                    </a:p>
                  </a:txBody>
                  <a:tcPr marL="68580" marR="68580" marT="0" marB="0">
                    <a:lnL>
                      <a:noFill/>
                    </a:lnL>
                    <a:lnR>
                      <a:noFill/>
                    </a:lnR>
                    <a:lnT>
                      <a:noFill/>
                    </a:lnT>
                    <a:lnB>
                      <a:noFill/>
                    </a:lnB>
                    <a:solidFill>
                      <a:srgbClr val="EAF1DD"/>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60363969"/>
              </p:ext>
            </p:extLst>
          </p:nvPr>
        </p:nvGraphicFramePr>
        <p:xfrm>
          <a:off x="4974908" y="4267613"/>
          <a:ext cx="6080760" cy="771144"/>
        </p:xfrm>
        <a:graphic>
          <a:graphicData uri="http://schemas.openxmlformats.org/drawingml/2006/table">
            <a:tbl>
              <a:tblPr firstRow="1" firstCol="1" bandRow="1"/>
              <a:tblGrid>
                <a:gridCol w="3040380"/>
                <a:gridCol w="3040380"/>
              </a:tblGrid>
              <a:tr h="0">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Abbreviation</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100">
                          <a:solidFill>
                            <a:srgbClr val="FFFFFF"/>
                          </a:solidFill>
                          <a:effectLst/>
                          <a:latin typeface="Calibri"/>
                          <a:ea typeface="SimSun"/>
                          <a:cs typeface="Times New Roman"/>
                        </a:rPr>
                        <a:t>Meaning</a:t>
                      </a:r>
                      <a:endParaRPr lang="en-US" sz="1100">
                        <a:solidFill>
                          <a:srgbClr val="000000"/>
                        </a:solidFill>
                        <a:effectLst/>
                        <a:latin typeface="Calibri"/>
                        <a:ea typeface="SimSu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Ex</a:t>
                      </a: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expiration</a:t>
                      </a: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P</a:t>
                      </a:r>
                    </a:p>
                  </a:txBody>
                  <a:tcPr marL="68580" marR="68580"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phone number</a:t>
                      </a:r>
                    </a:p>
                  </a:txBody>
                  <a:tcPr marL="68580" marR="68580" marT="0" marB="0">
                    <a:lnL>
                      <a:noFill/>
                    </a:lnL>
                    <a:lnR>
                      <a:noFill/>
                    </a:lnR>
                    <a:lnT>
                      <a:noFill/>
                    </a:lnT>
                    <a:lnB>
                      <a:noFill/>
                    </a:lnB>
                    <a:solidFill>
                      <a:srgbClr val="F5F8EE"/>
                    </a:solidFill>
                  </a:tcPr>
                </a:tc>
              </a:tr>
              <a:tr h="0">
                <a:tc>
                  <a:txBody>
                    <a:bodyPr/>
                    <a:lstStyle/>
                    <a:p>
                      <a:pPr marL="0" marR="0">
                        <a:lnSpc>
                          <a:spcPct val="115000"/>
                        </a:lnSpc>
                        <a:spcBef>
                          <a:spcPts val="0"/>
                        </a:spcBef>
                        <a:spcAft>
                          <a:spcPts val="0"/>
                        </a:spcAft>
                      </a:pPr>
                      <a:r>
                        <a:rPr lang="en-US" sz="1100">
                          <a:solidFill>
                            <a:srgbClr val="000000"/>
                          </a:solidFill>
                          <a:effectLst/>
                          <a:latin typeface="Calibri"/>
                          <a:ea typeface="SimSun"/>
                          <a:cs typeface="Times New Roman"/>
                        </a:rPr>
                        <a:t>Rx</a:t>
                      </a:r>
                    </a:p>
                  </a:txBody>
                  <a:tcPr marL="68580" marR="68580"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SimSun"/>
                          <a:cs typeface="Times New Roman"/>
                        </a:rPr>
                        <a:t>Rx number</a:t>
                      </a:r>
                    </a:p>
                  </a:txBody>
                  <a:tcPr marL="68580" marR="68580" marT="0" marB="0">
                    <a:lnL>
                      <a:noFill/>
                    </a:lnL>
                    <a:lnR>
                      <a:noFill/>
                    </a:lnR>
                    <a:lnT>
                      <a:noFill/>
                    </a:lnT>
                    <a:lnB>
                      <a:noFill/>
                    </a:lnB>
                    <a:solidFill>
                      <a:srgbClr val="EAF1DD"/>
                    </a:solidFill>
                  </a:tcPr>
                </a:tc>
              </a:tr>
            </a:tbl>
          </a:graphicData>
        </a:graphic>
      </p:graphicFrame>
    </p:spTree>
    <p:extLst>
      <p:ext uri="{BB962C8B-B14F-4D97-AF65-F5344CB8AC3E}">
        <p14:creationId xmlns:p14="http://schemas.microsoft.com/office/powerpoint/2010/main" val="46307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9208" cy="1400530"/>
          </a:xfrm>
        </p:spPr>
        <p:txBody>
          <a:bodyPr/>
          <a:lstStyle/>
          <a:p>
            <a:r>
              <a:rPr lang="en-US" dirty="0" smtClean="0"/>
              <a:t>Abbreviations (continued)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1865028"/>
              </p:ext>
            </p:extLst>
          </p:nvPr>
        </p:nvGraphicFramePr>
        <p:xfrm>
          <a:off x="3849735" y="-34841"/>
          <a:ext cx="7595505" cy="6903128"/>
        </p:xfrm>
        <a:graphic>
          <a:graphicData uri="http://schemas.openxmlformats.org/drawingml/2006/table">
            <a:tbl>
              <a:tblPr firstRow="1" firstCol="1" bandRow="1"/>
              <a:tblGrid>
                <a:gridCol w="2531835"/>
                <a:gridCol w="2531835"/>
                <a:gridCol w="2531835"/>
              </a:tblGrid>
              <a:tr h="221566">
                <a:tc>
                  <a:txBody>
                    <a:bodyPr/>
                    <a:lstStyle/>
                    <a:p>
                      <a:pPr marL="0" marR="0">
                        <a:lnSpc>
                          <a:spcPct val="115000"/>
                        </a:lnSpc>
                        <a:spcBef>
                          <a:spcPts val="0"/>
                        </a:spcBef>
                        <a:spcAft>
                          <a:spcPts val="0"/>
                        </a:spcAft>
                      </a:pPr>
                      <a:r>
                        <a:rPr lang="en-US" sz="1000" dirty="0">
                          <a:solidFill>
                            <a:srgbClr val="FFFFFF"/>
                          </a:solidFill>
                          <a:effectLst/>
                          <a:latin typeface="Calibri"/>
                          <a:ea typeface="SimSun"/>
                          <a:cs typeface="Times New Roman"/>
                        </a:rPr>
                        <a:t>Abbreviation</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000">
                          <a:solidFill>
                            <a:srgbClr val="FFFFFF"/>
                          </a:solidFill>
                          <a:effectLst/>
                          <a:latin typeface="Calibri"/>
                          <a:ea typeface="SimSun"/>
                          <a:cs typeface="Times New Roman"/>
                        </a:rPr>
                        <a:t>Derivation</a:t>
                      </a:r>
                      <a:endParaRPr lang="en-US" sz="1000">
                        <a:solidFill>
                          <a:srgbClr val="000000"/>
                        </a:solidFill>
                        <a:effectLst/>
                        <a:latin typeface="Calibri"/>
                        <a:ea typeface="SimSun"/>
                        <a:cs typeface="Times New Roman"/>
                      </a:endParaRPr>
                    </a:p>
                  </a:txBody>
                  <a:tcPr marL="38271" marR="38271"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c>
                  <a:txBody>
                    <a:bodyPr/>
                    <a:lstStyle/>
                    <a:p>
                      <a:pPr marL="0" marR="0">
                        <a:lnSpc>
                          <a:spcPct val="115000"/>
                        </a:lnSpc>
                        <a:spcBef>
                          <a:spcPts val="0"/>
                        </a:spcBef>
                        <a:spcAft>
                          <a:spcPts val="0"/>
                        </a:spcAft>
                      </a:pPr>
                      <a:r>
                        <a:rPr lang="en-US" sz="1000">
                          <a:solidFill>
                            <a:srgbClr val="FFFFFF"/>
                          </a:solidFill>
                          <a:effectLst/>
                          <a:latin typeface="Calibri"/>
                          <a:ea typeface="SimSun"/>
                          <a:cs typeface="Times New Roman"/>
                        </a:rPr>
                        <a:t>Meaning</a:t>
                      </a:r>
                      <a:endParaRPr lang="en-US" sz="1000">
                        <a:solidFill>
                          <a:srgbClr val="000000"/>
                        </a:solidFill>
                        <a:effectLst/>
                        <a:latin typeface="Calibri"/>
                        <a:ea typeface="SimSun"/>
                        <a:cs typeface="Times New Roman"/>
                      </a:endParaRPr>
                    </a:p>
                  </a:txBody>
                  <a:tcPr marL="38271" marR="38271" marT="0" marB="0">
                    <a:lnL>
                      <a:noFill/>
                    </a:lnL>
                    <a:lnR>
                      <a:noFill/>
                    </a:lnR>
                    <a:lnT>
                      <a:noFill/>
                    </a:lnT>
                    <a:lnB w="19050" cap="flat" cmpd="sng" algn="ctr">
                      <a:solidFill>
                        <a:srgbClr val="FFFFFF"/>
                      </a:solidFill>
                      <a:prstDash val="solid"/>
                      <a:round/>
                      <a:headEnd type="none" w="med" len="med"/>
                      <a:tailEnd type="none" w="med" len="med"/>
                    </a:lnB>
                    <a:solidFill>
                      <a:srgbClr val="664E82"/>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ā</a:t>
                      </a:r>
                    </a:p>
                  </a:txBody>
                  <a:tcPr marL="38271" marR="38271"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ante</a:t>
                      </a:r>
                    </a:p>
                  </a:txBody>
                  <a:tcPr marL="38271" marR="38271"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before</a:t>
                      </a:r>
                    </a:p>
                  </a:txBody>
                  <a:tcPr marL="38271" marR="38271" marT="0" marB="0">
                    <a:lnL>
                      <a:noFill/>
                    </a:lnL>
                    <a:lnR>
                      <a:noFill/>
                    </a:lnR>
                    <a:lnT w="19050" cap="flat" cmpd="sng" algn="ctr">
                      <a:solidFill>
                        <a:srgbClr val="FFFFFF"/>
                      </a:solidFill>
                      <a:prstDash val="solid"/>
                      <a:round/>
                      <a:headEnd type="none" w="med" len="med"/>
                      <a:tailEnd type="none" w="med" len="med"/>
                    </a:lnT>
                    <a:lnB>
                      <a:noFill/>
                    </a:lnB>
                    <a:solidFill>
                      <a:srgbClr val="EAF1DD"/>
                    </a:solidFill>
                  </a:tcPr>
                </a:tc>
              </a:tr>
              <a:tr h="175846">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aaa</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apply affected area</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ac</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ante cibum</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before meals</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ad</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auris dextra</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right ear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ad lib</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ad libitum</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pleasure, freely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alt h</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alternis horis</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every other hour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am</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ante meridiam</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morning, before noon</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as</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auris sinistra</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left ear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ATC</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around the clock</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au</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auris</a:t>
                      </a:r>
                      <a:r>
                        <a:rPr lang="en-US" sz="1000" dirty="0">
                          <a:solidFill>
                            <a:srgbClr val="000000"/>
                          </a:solidFill>
                          <a:effectLst/>
                          <a:latin typeface="Calibri"/>
                          <a:ea typeface="SimSun"/>
                          <a:cs typeface="Times New Roman"/>
                        </a:rPr>
                        <a:t> </a:t>
                      </a:r>
                      <a:r>
                        <a:rPr lang="en-US" sz="1000" dirty="0" err="1">
                          <a:solidFill>
                            <a:srgbClr val="000000"/>
                          </a:solidFill>
                          <a:effectLst/>
                          <a:latin typeface="Calibri"/>
                          <a:ea typeface="SimSun"/>
                          <a:cs typeface="Times New Roman"/>
                        </a:rPr>
                        <a:t>utraque</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both ears</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bid</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bis in die</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twice a day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cf</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with food</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gtt</a:t>
                      </a:r>
                      <a:r>
                        <a:rPr lang="en-US" sz="1000" dirty="0">
                          <a:solidFill>
                            <a:srgbClr val="000000"/>
                          </a:solidFill>
                          <a:effectLst/>
                          <a:latin typeface="Calibri"/>
                          <a:ea typeface="SimSun"/>
                          <a:cs typeface="Times New Roman"/>
                        </a:rPr>
                        <a:t>(s)</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gutta(e) </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drop(s)</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h, hr</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hora</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hour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hs</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hora somni</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bedtime</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noct</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nocte</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night</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od</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oculus dexter</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right eye</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os</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oculus sinister</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left eye</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ou</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oculus uterque</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both eyes</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p</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post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after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pc</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post cibum</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after meals</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pm</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post meridiem</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evening, after noon</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po</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per </a:t>
                      </a:r>
                      <a:r>
                        <a:rPr lang="en-US" sz="1000" dirty="0" err="1">
                          <a:solidFill>
                            <a:srgbClr val="000000"/>
                          </a:solidFill>
                          <a:effectLst/>
                          <a:latin typeface="Calibri"/>
                          <a:ea typeface="SimSun"/>
                          <a:cs typeface="Times New Roman"/>
                        </a:rPr>
                        <a:t>os</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by mouth (orally)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post-op</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postoperative</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pp</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postprandial</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after meals</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pr</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per rectum</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by rectum</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prn</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pro re nata</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as needed</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PV</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per vaginam</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via vaginal</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quaque</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each, every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q3h</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quaque</a:t>
                      </a:r>
                      <a:r>
                        <a:rPr lang="en-US" sz="1000" dirty="0">
                          <a:solidFill>
                            <a:srgbClr val="000000"/>
                          </a:solidFill>
                          <a:effectLst/>
                          <a:latin typeface="Calibri"/>
                          <a:ea typeface="SimSun"/>
                          <a:cs typeface="Times New Roman"/>
                        </a:rPr>
                        <a:t> 3 </a:t>
                      </a:r>
                      <a:r>
                        <a:rPr lang="en-US" sz="1000" dirty="0" err="1">
                          <a:solidFill>
                            <a:srgbClr val="000000"/>
                          </a:solidFill>
                          <a:effectLst/>
                          <a:latin typeface="Calibri"/>
                          <a:ea typeface="SimSun"/>
                          <a:cs typeface="Times New Roman"/>
                        </a:rPr>
                        <a:t>hora</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every three hours</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qd</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quaque</a:t>
                      </a:r>
                      <a:r>
                        <a:rPr lang="en-US" sz="1000" dirty="0">
                          <a:solidFill>
                            <a:srgbClr val="000000"/>
                          </a:solidFill>
                          <a:effectLst/>
                          <a:latin typeface="Calibri"/>
                          <a:ea typeface="SimSun"/>
                          <a:cs typeface="Times New Roman"/>
                        </a:rPr>
                        <a:t> die</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once a day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qh</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quaque</a:t>
                      </a:r>
                      <a:r>
                        <a:rPr lang="en-US" sz="1000" dirty="0">
                          <a:solidFill>
                            <a:srgbClr val="000000"/>
                          </a:solidFill>
                          <a:effectLst/>
                          <a:latin typeface="Calibri"/>
                          <a:ea typeface="SimSun"/>
                          <a:cs typeface="Times New Roman"/>
                        </a:rPr>
                        <a:t> </a:t>
                      </a:r>
                      <a:r>
                        <a:rPr lang="en-US" sz="1000" dirty="0" err="1">
                          <a:solidFill>
                            <a:srgbClr val="000000"/>
                          </a:solidFill>
                          <a:effectLst/>
                          <a:latin typeface="Calibri"/>
                          <a:ea typeface="SimSun"/>
                          <a:cs typeface="Times New Roman"/>
                        </a:rPr>
                        <a:t>hora</a:t>
                      </a:r>
                      <a:endParaRPr lang="en-US" sz="1000" dirty="0">
                        <a:solidFill>
                          <a:srgbClr val="000000"/>
                        </a:solidFill>
                        <a:effectLst/>
                        <a:latin typeface="Calibri"/>
                        <a:ea typeface="SimSun"/>
                        <a:cs typeface="Times New Roman"/>
                      </a:endParaRP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every hour</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qid</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quarter in die</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four times a day</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qod</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every other day</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QWK</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every week</a:t>
                      </a:r>
                    </a:p>
                  </a:txBody>
                  <a:tcPr marL="38271" marR="38271" marT="0" marB="0">
                    <a:lnL>
                      <a:noFill/>
                    </a:lnL>
                    <a:lnR>
                      <a:noFill/>
                    </a:lnR>
                    <a:lnT>
                      <a:noFill/>
                    </a:lnT>
                    <a:lnB>
                      <a:noFill/>
                    </a:lnB>
                    <a:solidFill>
                      <a:srgbClr val="EAF1DD"/>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tid</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err="1">
                          <a:solidFill>
                            <a:srgbClr val="000000"/>
                          </a:solidFill>
                          <a:effectLst/>
                          <a:latin typeface="Calibri"/>
                          <a:ea typeface="SimSun"/>
                          <a:cs typeface="Times New Roman"/>
                        </a:rPr>
                        <a:t>ter</a:t>
                      </a:r>
                      <a:r>
                        <a:rPr lang="en-US" sz="1000" dirty="0">
                          <a:solidFill>
                            <a:srgbClr val="000000"/>
                          </a:solidFill>
                          <a:effectLst/>
                          <a:latin typeface="Calibri"/>
                          <a:ea typeface="SimSun"/>
                          <a:cs typeface="Times New Roman"/>
                        </a:rPr>
                        <a:t> in die</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three times a day</a:t>
                      </a:r>
                    </a:p>
                  </a:txBody>
                  <a:tcPr marL="38271" marR="38271" marT="0" marB="0">
                    <a:lnL>
                      <a:noFill/>
                    </a:lnL>
                    <a:lnR>
                      <a:noFill/>
                    </a:lnR>
                    <a:lnT>
                      <a:noFill/>
                    </a:lnT>
                    <a:lnB>
                      <a:noFill/>
                    </a:lnB>
                    <a:solidFill>
                      <a:srgbClr val="F5F8EE"/>
                    </a:solidFill>
                  </a:tcPr>
                </a:tc>
              </a:tr>
              <a:tr h="175846">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tiw</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three times a week</a:t>
                      </a:r>
                    </a:p>
                  </a:txBody>
                  <a:tcPr marL="38271" marR="38271" marT="0" marB="0">
                    <a:lnL>
                      <a:noFill/>
                    </a:lnL>
                    <a:lnR>
                      <a:noFill/>
                    </a:lnR>
                    <a:lnT>
                      <a:noFill/>
                    </a:lnT>
                    <a:lnB>
                      <a:noFill/>
                    </a:lnB>
                    <a:solidFill>
                      <a:srgbClr val="EAF1DD"/>
                    </a:solidFill>
                  </a:tcPr>
                </a:tc>
              </a:tr>
              <a:tr h="0">
                <a:tc>
                  <a:txBody>
                    <a:bodyPr/>
                    <a:lstStyle/>
                    <a:p>
                      <a:pPr marL="0" marR="0">
                        <a:lnSpc>
                          <a:spcPct val="115000"/>
                        </a:lnSpc>
                        <a:spcBef>
                          <a:spcPts val="0"/>
                        </a:spcBef>
                        <a:spcAft>
                          <a:spcPts val="0"/>
                        </a:spcAft>
                      </a:pPr>
                      <a:r>
                        <a:rPr lang="en-US" sz="1000">
                          <a:solidFill>
                            <a:srgbClr val="000000"/>
                          </a:solidFill>
                          <a:effectLst/>
                          <a:latin typeface="Calibri"/>
                          <a:ea typeface="SimSun"/>
                          <a:cs typeface="Times New Roman"/>
                        </a:rPr>
                        <a:t>wk</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a:t>
                      </a:r>
                    </a:p>
                  </a:txBody>
                  <a:tcPr marL="38271" marR="38271" marT="0" marB="0">
                    <a:lnL>
                      <a:noFill/>
                    </a:lnL>
                    <a:lnR>
                      <a:noFill/>
                    </a:lnR>
                    <a:lnT>
                      <a:noFill/>
                    </a:lnT>
                    <a:lnB>
                      <a:noFill/>
                    </a:lnB>
                    <a:solidFill>
                      <a:srgbClr val="F5F8EE"/>
                    </a:solidFill>
                  </a:tcPr>
                </a:tc>
                <a:tc>
                  <a:txBody>
                    <a:bodyPr/>
                    <a:lstStyle/>
                    <a:p>
                      <a:pPr marL="0" marR="0">
                        <a:lnSpc>
                          <a:spcPct val="115000"/>
                        </a:lnSpc>
                        <a:spcBef>
                          <a:spcPts val="0"/>
                        </a:spcBef>
                        <a:spcAft>
                          <a:spcPts val="0"/>
                        </a:spcAft>
                      </a:pPr>
                      <a:r>
                        <a:rPr lang="en-US" sz="1000" dirty="0">
                          <a:solidFill>
                            <a:srgbClr val="000000"/>
                          </a:solidFill>
                          <a:effectLst/>
                          <a:latin typeface="Calibri"/>
                          <a:ea typeface="SimSun"/>
                          <a:cs typeface="Times New Roman"/>
                        </a:rPr>
                        <a:t>week</a:t>
                      </a:r>
                    </a:p>
                  </a:txBody>
                  <a:tcPr marL="38271" marR="38271" marT="0" marB="0">
                    <a:lnL>
                      <a:noFill/>
                    </a:lnL>
                    <a:lnR>
                      <a:noFill/>
                    </a:lnR>
                    <a:lnT>
                      <a:noFill/>
                    </a:lnT>
                    <a:lnB>
                      <a:noFill/>
                    </a:lnB>
                    <a:solidFill>
                      <a:srgbClr val="F5F8EE"/>
                    </a:solidFill>
                  </a:tcPr>
                </a:tc>
              </a:tr>
            </a:tbl>
          </a:graphicData>
        </a:graphic>
      </p:graphicFrame>
    </p:spTree>
    <p:extLst>
      <p:ext uri="{BB962C8B-B14F-4D97-AF65-F5344CB8AC3E}">
        <p14:creationId xmlns:p14="http://schemas.microsoft.com/office/powerpoint/2010/main" val="1554931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Medications</a:t>
            </a:r>
            <a:endParaRPr lang="en-US" dirty="0"/>
          </a:p>
        </p:txBody>
      </p:sp>
      <p:sp>
        <p:nvSpPr>
          <p:cNvPr id="3" name="Content Placeholder 2"/>
          <p:cNvSpPr>
            <a:spLocks noGrp="1"/>
          </p:cNvSpPr>
          <p:nvPr>
            <p:ph idx="1"/>
          </p:nvPr>
        </p:nvSpPr>
        <p:spPr>
          <a:xfrm>
            <a:off x="158433" y="1565238"/>
            <a:ext cx="4017328" cy="4195481"/>
          </a:xfrm>
        </p:spPr>
        <p:txBody>
          <a:bodyPr/>
          <a:lstStyle/>
          <a:p>
            <a:r>
              <a:rPr lang="en-US" dirty="0"/>
              <a:t>Although there are different types of medications (capsule, cream, ear drop, eye drop, gel, inhaler [mouth/nose], injection, liquid, lotion, ointment, suppository, and tablet), the most common are capsule, eye drop, inhaler, solution, ointment, and tablet. </a:t>
            </a:r>
          </a:p>
        </p:txBody>
      </p:sp>
      <p:pic>
        <p:nvPicPr>
          <p:cNvPr id="9218" name="Picture 2" descr="http://allstop.com/scabies-news/wp-content/uploads/2011/03/scabies_s9_cream_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895" y="1348422"/>
            <a:ext cx="2347913" cy="15954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thechinatimes.com/wp-content/uploads/2012/04/caps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1348422"/>
            <a:ext cx="2127251" cy="15954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buzzle.com/img/articleImages/429210-655-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3157220"/>
            <a:ext cx="2368233" cy="157260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glaucoma.org/assets_c/2011/03/eyedrops_in_eye-thumb-290xauto-2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3157220"/>
            <a:ext cx="2101641" cy="157260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img2.timeinc.net/health/images/journeys/asthma/inhaler-asthma-2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95" y="499872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drugline.org/img/drug/tylenol-suppositories-23855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9215" y="4998720"/>
            <a:ext cx="2343785" cy="156389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2.bp.blogspot.com/-gCOTToYIMFI/UCMbl7fkqgI/AAAAAAAABgg/XVN8y_fSf30/s1600/Drugs+pills.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016" y="4998720"/>
            <a:ext cx="2747962" cy="1724025"/>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pics1.ds-static.com/prodimg/15832/3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6795" y="4987819"/>
            <a:ext cx="1734925" cy="173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88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103312" y="1358900"/>
            <a:ext cx="8946541" cy="4889499"/>
          </a:xfrm>
        </p:spPr>
        <p:txBody>
          <a:bodyPr>
            <a:noAutofit/>
          </a:bodyPr>
          <a:lstStyle/>
          <a:p>
            <a:r>
              <a:rPr lang="en-US" sz="1600" dirty="0" smtClean="0"/>
              <a:t>About 285 million people are visually impaired.</a:t>
            </a:r>
          </a:p>
          <a:p>
            <a:r>
              <a:rPr lang="en-US" sz="1600" dirty="0" smtClean="0"/>
              <a:t>1.3 </a:t>
            </a:r>
            <a:r>
              <a:rPr lang="en-US" sz="1600" dirty="0" smtClean="0"/>
              <a:t>millions Americans </a:t>
            </a:r>
            <a:r>
              <a:rPr lang="en-US" sz="1600" dirty="0" smtClean="0"/>
              <a:t>are legally blind</a:t>
            </a:r>
          </a:p>
          <a:p>
            <a:pPr lvl="1"/>
            <a:r>
              <a:rPr lang="en-US" sz="1600" dirty="0" smtClean="0"/>
              <a:t>More than half (6.5 million) are 65 years of age or older</a:t>
            </a:r>
          </a:p>
          <a:p>
            <a:r>
              <a:rPr lang="en-US" sz="1600" dirty="0" smtClean="0"/>
              <a:t>People who are 80 years and older make up 8% of the population and account for 69% of </a:t>
            </a:r>
            <a:r>
              <a:rPr lang="en-US" sz="1600" dirty="0" smtClean="0"/>
              <a:t>blind people.</a:t>
            </a:r>
            <a:endParaRPr lang="en-US" sz="1600" dirty="0" smtClean="0"/>
          </a:p>
          <a:p>
            <a:r>
              <a:rPr lang="en-US" sz="1600" dirty="0"/>
              <a:t>The leading cause of vision impairment and blindness in the United States is age-related eye diseases such as cataracts, glaucoma, age-related macular degeneration, and diabetic retinopathy.</a:t>
            </a:r>
            <a:endParaRPr lang="en-US" sz="1600" dirty="0" smtClean="0"/>
          </a:p>
          <a:p>
            <a:r>
              <a:rPr lang="en-US" sz="1600" dirty="0" smtClean="0"/>
              <a:t>Black Americans account for more than 60% of cataracts and open-angle glaucoma</a:t>
            </a:r>
          </a:p>
          <a:p>
            <a:r>
              <a:rPr lang="en-US" sz="1600" dirty="0"/>
              <a:t>Cataract is responsible for approximately 50% of low vision cases found in white, black, and Hispanic patients</a:t>
            </a:r>
            <a:r>
              <a:rPr lang="en-US" sz="1600" dirty="0" smtClean="0"/>
              <a:t>.</a:t>
            </a:r>
          </a:p>
          <a:p>
            <a:r>
              <a:rPr lang="en-US" sz="1600" dirty="0"/>
              <a:t>In 2007, the impact of vision loss on the American economy was estimated to be $51.4 billion annually.  </a:t>
            </a:r>
            <a:endParaRPr lang="en-US" sz="1600" dirty="0" smtClean="0"/>
          </a:p>
          <a:p>
            <a:r>
              <a:rPr lang="en-US" sz="1600" dirty="0" smtClean="0"/>
              <a:t>The </a:t>
            </a:r>
            <a:r>
              <a:rPr lang="en-US" sz="1600" dirty="0"/>
              <a:t>number of persons who will be blind is projected to increase by 70% by the year 2020. </a:t>
            </a:r>
            <a:endParaRPr lang="en-US" sz="1600" dirty="0" smtClean="0"/>
          </a:p>
          <a:p>
            <a:r>
              <a:rPr lang="en-US" sz="1600" dirty="0"/>
              <a:t>Almost 80% of visually impaired people are required to take some sort of </a:t>
            </a:r>
            <a:r>
              <a:rPr lang="en-US" sz="1600" dirty="0" smtClean="0"/>
              <a:t>medication</a:t>
            </a:r>
            <a:endParaRPr lang="en-US" sz="1600" dirty="0"/>
          </a:p>
          <a:p>
            <a:endParaRPr lang="en-US" sz="1600" dirty="0"/>
          </a:p>
        </p:txBody>
      </p:sp>
    </p:spTree>
    <p:extLst>
      <p:ext uri="{BB962C8B-B14F-4D97-AF65-F5344CB8AC3E}">
        <p14:creationId xmlns:p14="http://schemas.microsoft.com/office/powerpoint/2010/main" val="3597950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Medications</a:t>
            </a:r>
          </a:p>
        </p:txBody>
      </p:sp>
      <p:sp>
        <p:nvSpPr>
          <p:cNvPr id="3" name="Content Placeholder 2"/>
          <p:cNvSpPr>
            <a:spLocks noGrp="1"/>
          </p:cNvSpPr>
          <p:nvPr>
            <p:ph idx="1"/>
          </p:nvPr>
        </p:nvSpPr>
        <p:spPr>
          <a:xfrm>
            <a:off x="1116012" y="1176618"/>
            <a:ext cx="8946541" cy="5465482"/>
          </a:xfrm>
        </p:spPr>
        <p:txBody>
          <a:bodyPr>
            <a:normAutofit/>
          </a:bodyPr>
          <a:lstStyle/>
          <a:p>
            <a:pPr marL="0" indent="0">
              <a:buNone/>
            </a:pPr>
            <a:r>
              <a:rPr lang="en-US" dirty="0" smtClean="0"/>
              <a:t>Tablet</a:t>
            </a:r>
          </a:p>
          <a:p>
            <a:r>
              <a:rPr lang="en-US" dirty="0" smtClean="0"/>
              <a:t>Solid dose form with one or more active ingredients that contain flavoring and is chewed</a:t>
            </a:r>
          </a:p>
          <a:p>
            <a:pPr marL="0" indent="0">
              <a:buNone/>
            </a:pPr>
            <a:r>
              <a:rPr lang="en-US" dirty="0" smtClean="0"/>
              <a:t>Capsule</a:t>
            </a:r>
          </a:p>
          <a:p>
            <a:r>
              <a:rPr lang="en-US" dirty="0" smtClean="0"/>
              <a:t>Solid dose form with a gelatin shell and is tasteless because it is swallowed</a:t>
            </a:r>
          </a:p>
          <a:p>
            <a:pPr marL="0" indent="0">
              <a:buNone/>
            </a:pPr>
            <a:r>
              <a:rPr lang="en-US" dirty="0" smtClean="0"/>
              <a:t>Suppositories</a:t>
            </a:r>
          </a:p>
          <a:p>
            <a:r>
              <a:rPr lang="en-US" dirty="0" smtClean="0"/>
              <a:t>Solid dose form inserted into the rectum or vagina (used for those who cannot take medications orally)</a:t>
            </a:r>
          </a:p>
          <a:p>
            <a:pPr marL="0" indent="0">
              <a:buNone/>
            </a:pPr>
            <a:r>
              <a:rPr lang="en-US" dirty="0" smtClean="0"/>
              <a:t>Liquid</a:t>
            </a:r>
          </a:p>
          <a:p>
            <a:r>
              <a:rPr lang="en-US" dirty="0" smtClean="0"/>
              <a:t>Liquid dose form with one or more active ingredients and made for oral consumption</a:t>
            </a:r>
          </a:p>
          <a:p>
            <a:pPr lvl="1"/>
            <a:r>
              <a:rPr lang="en-US" dirty="0" smtClean="0"/>
              <a:t>Easy to adjust dosage and often flavored</a:t>
            </a:r>
          </a:p>
        </p:txBody>
      </p:sp>
    </p:spTree>
    <p:extLst>
      <p:ext uri="{BB962C8B-B14F-4D97-AF65-F5344CB8AC3E}">
        <p14:creationId xmlns:p14="http://schemas.microsoft.com/office/powerpoint/2010/main" val="3913322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Medications</a:t>
            </a:r>
          </a:p>
        </p:txBody>
      </p:sp>
      <p:sp>
        <p:nvSpPr>
          <p:cNvPr id="3" name="Content Placeholder 2"/>
          <p:cNvSpPr>
            <a:spLocks noGrp="1"/>
          </p:cNvSpPr>
          <p:nvPr>
            <p:ph idx="1"/>
          </p:nvPr>
        </p:nvSpPr>
        <p:spPr/>
        <p:txBody>
          <a:bodyPr/>
          <a:lstStyle/>
          <a:p>
            <a:pPr marL="0" indent="0">
              <a:buNone/>
            </a:pPr>
            <a:r>
              <a:rPr lang="en-US" dirty="0"/>
              <a:t>Creams, Lotions, Ointments, and Gels</a:t>
            </a:r>
          </a:p>
          <a:p>
            <a:r>
              <a:rPr lang="en-US" dirty="0"/>
              <a:t>Easily absorbed and cover large, extremely dry areas</a:t>
            </a:r>
          </a:p>
          <a:p>
            <a:pPr lvl="1"/>
            <a:r>
              <a:rPr lang="en-US" dirty="0"/>
              <a:t>Vanish after applied and scented</a:t>
            </a:r>
          </a:p>
          <a:p>
            <a:pPr lvl="1"/>
            <a:r>
              <a:rPr lang="en-US" dirty="0"/>
              <a:t>Ointments are sticky and </a:t>
            </a:r>
            <a:r>
              <a:rPr lang="en-US" dirty="0" smtClean="0"/>
              <a:t>greasy</a:t>
            </a:r>
          </a:p>
          <a:p>
            <a:pPr marL="0" indent="0">
              <a:buNone/>
            </a:pPr>
            <a:r>
              <a:rPr lang="en-US" dirty="0" smtClean="0"/>
              <a:t>Ear and Eye Drops</a:t>
            </a:r>
          </a:p>
          <a:p>
            <a:r>
              <a:rPr lang="en-US" dirty="0" smtClean="0"/>
              <a:t>Come in small quantities and used for allergies or infections</a:t>
            </a:r>
          </a:p>
          <a:p>
            <a:pPr marL="0" indent="0">
              <a:buNone/>
            </a:pPr>
            <a:r>
              <a:rPr lang="en-US" dirty="0" smtClean="0"/>
              <a:t>Inhalation</a:t>
            </a:r>
          </a:p>
          <a:p>
            <a:r>
              <a:rPr lang="en-US" dirty="0" smtClean="0"/>
              <a:t>Designed to enter through the mouth or nose</a:t>
            </a:r>
          </a:p>
          <a:p>
            <a:pPr lvl="1"/>
            <a:r>
              <a:rPr lang="en-US" dirty="0" smtClean="0"/>
              <a:t>Used to help patient breath or treat problems related to breathing</a:t>
            </a:r>
            <a:endParaRPr lang="en-US" dirty="0"/>
          </a:p>
        </p:txBody>
      </p:sp>
    </p:spTree>
    <p:extLst>
      <p:ext uri="{BB962C8B-B14F-4D97-AF65-F5344CB8AC3E}">
        <p14:creationId xmlns:p14="http://schemas.microsoft.com/office/powerpoint/2010/main" val="4092211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My Project</a:t>
            </a:r>
            <a:endParaRPr lang="en-US" dirty="0"/>
          </a:p>
        </p:txBody>
      </p:sp>
      <p:sp>
        <p:nvSpPr>
          <p:cNvPr id="3" name="Content Placeholder 2"/>
          <p:cNvSpPr>
            <a:spLocks noGrp="1"/>
          </p:cNvSpPr>
          <p:nvPr>
            <p:ph idx="1"/>
          </p:nvPr>
        </p:nvSpPr>
        <p:spPr>
          <a:xfrm>
            <a:off x="227012" y="2395818"/>
            <a:ext cx="8946541" cy="4195481"/>
          </a:xfrm>
        </p:spPr>
        <p:txBody>
          <a:bodyPr/>
          <a:lstStyle/>
          <a:p>
            <a:r>
              <a:rPr lang="en-US" dirty="0"/>
              <a:t>The impact of my project focuses on safe medication usage, but also affects lifestyles of the visually impaired.  Because they can take medications safely and independently, there is not much need for an assistant and allows them to lead independent lives, which I found was one of the main things that the memoirs said they wish they had. </a:t>
            </a:r>
            <a:endParaRPr lang="en-US" dirty="0" smtClean="0"/>
          </a:p>
          <a:p>
            <a:r>
              <a:rPr lang="en-US" dirty="0" smtClean="0"/>
              <a:t>Also decreases risk people </a:t>
            </a:r>
            <a:r>
              <a:rPr lang="en-US" dirty="0"/>
              <a:t>have for over (or under)-dosage of medicine, taking the wrong medication, and preventing any major mix-ups at the pharmacy or for the patient. By doing this, less people will die from misuse of medications promote the safe use of medications.</a:t>
            </a:r>
          </a:p>
        </p:txBody>
      </p:sp>
      <p:pic>
        <p:nvPicPr>
          <p:cNvPr id="10242" name="Picture 2" descr="http://www.tiresias.org/happytourist/images/tactile_floor_str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694" y="3081653"/>
            <a:ext cx="3085306" cy="246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30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conclusion, I’ve learned many things through my research of the visually impaired.  Of all the things, the most important thing I’ve read is the obstacles and experiences people who are visually impaired go through.  The shift in their lives and how they must adapt to their lack of eyesight is astounding.  When I first thought of this idea for a project, I didn’t believe there was much to being visually impaired.  But now, I realize being visually impaired has many complicated and complex things about it that people must deal with every day, like financial issues, emotional issues, medications, etc.  Every day is a struggle for them.  Through my research, I covered diseases, medications, technology, language, and lifestyle, and have come to understand what it feels like to be visually impaired.</a:t>
            </a:r>
            <a:endParaRPr lang="en-US" dirty="0"/>
          </a:p>
        </p:txBody>
      </p:sp>
    </p:spTree>
    <p:extLst>
      <p:ext uri="{BB962C8B-B14F-4D97-AF65-F5344CB8AC3E}">
        <p14:creationId xmlns:p14="http://schemas.microsoft.com/office/powerpoint/2010/main" val="787491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Introduction</a:t>
            </a:r>
            <a:endParaRPr lang="en-US" dirty="0"/>
          </a:p>
        </p:txBody>
      </p:sp>
      <p:sp>
        <p:nvSpPr>
          <p:cNvPr id="3" name="Rectangle 2"/>
          <p:cNvSpPr>
            <a:spLocks noGrp="1"/>
          </p:cNvSpPr>
          <p:nvPr>
            <p:ph idx="1"/>
          </p:nvPr>
        </p:nvSpPr>
        <p:spPr/>
        <p:txBody>
          <a:bodyPr>
            <a:normAutofit lnSpcReduction="10000"/>
          </a:bodyPr>
          <a:lstStyle/>
          <a:p>
            <a:pPr marL="0" indent="0">
              <a:buNone/>
            </a:pPr>
            <a:r>
              <a:rPr lang="en-US" dirty="0" smtClean="0"/>
              <a:t>Focused on issue of safe medication use for the visually impaired because:</a:t>
            </a:r>
          </a:p>
          <a:p>
            <a:r>
              <a:rPr lang="en-US" dirty="0" smtClean="0"/>
              <a:t>Medications </a:t>
            </a:r>
            <a:r>
              <a:rPr lang="en-US" dirty="0"/>
              <a:t>are a daily part of a person’s </a:t>
            </a:r>
            <a:r>
              <a:rPr lang="en-US" dirty="0" smtClean="0"/>
              <a:t>life</a:t>
            </a:r>
          </a:p>
          <a:p>
            <a:r>
              <a:rPr lang="en-US" dirty="0" smtClean="0"/>
              <a:t>People take different types of medications and cannot remember how to take each one</a:t>
            </a:r>
          </a:p>
          <a:p>
            <a:r>
              <a:rPr lang="en-US" dirty="0" smtClean="0"/>
              <a:t>65% of people who are visually impaired express concern on the ability to properly identify the correct medication, according to a study by the AFB</a:t>
            </a:r>
          </a:p>
          <a:p>
            <a:pPr marL="0" indent="0">
              <a:buNone/>
            </a:pPr>
            <a:r>
              <a:rPr lang="en-US" dirty="0" smtClean="0"/>
              <a:t>Most people who are visually impaired can only take medications if:</a:t>
            </a:r>
          </a:p>
          <a:p>
            <a:r>
              <a:rPr lang="en-US" dirty="0" smtClean="0"/>
              <a:t>They have caregivers or assistance</a:t>
            </a:r>
          </a:p>
          <a:p>
            <a:r>
              <a:rPr lang="en-US" dirty="0" smtClean="0"/>
              <a:t>They have electronic devices that can tell them how to take the medication</a:t>
            </a:r>
          </a:p>
          <a:p>
            <a:pPr marL="0" indent="0">
              <a:buNone/>
            </a:pP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lstStyle/>
          <a:p>
            <a:r>
              <a:rPr lang="en-US" dirty="0"/>
              <a:t>The visually impaired, making up about 285 million people world wide, lacks knowledge and tools to learn about the necessary skills needed to take medication safely</a:t>
            </a:r>
            <a:r>
              <a:rPr lang="en-US" dirty="0" smtClean="0"/>
              <a:t>.</a:t>
            </a:r>
          </a:p>
          <a:p>
            <a:endParaRPr lang="en-US" dirty="0"/>
          </a:p>
        </p:txBody>
      </p:sp>
    </p:spTree>
    <p:extLst>
      <p:ext uri="{BB962C8B-B14F-4D97-AF65-F5344CB8AC3E}">
        <p14:creationId xmlns:p14="http://schemas.microsoft.com/office/powerpoint/2010/main" val="280658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CMI (Consumer Medication Information)</a:t>
            </a:r>
            <a:endParaRPr lang="en-US" sz="4800" dirty="0"/>
          </a:p>
        </p:txBody>
      </p:sp>
      <p:sp>
        <p:nvSpPr>
          <p:cNvPr id="3" name="Content Placeholder 2"/>
          <p:cNvSpPr>
            <a:spLocks noGrp="1"/>
          </p:cNvSpPr>
          <p:nvPr>
            <p:ph idx="1"/>
          </p:nvPr>
        </p:nvSpPr>
        <p:spPr/>
        <p:txBody>
          <a:bodyPr>
            <a:normAutofit fontScale="92500" lnSpcReduction="20000"/>
          </a:bodyPr>
          <a:lstStyle/>
          <a:p>
            <a:r>
              <a:rPr lang="en-US" dirty="0"/>
              <a:t>CMI requires that medication labels should contain the following information: (1) customer name; (2) medication name; (3) dosage instructions; (4) expiration date; (5) prescription number; (6) refill information; (7) pharmacy name and phone number; (8) prescribing doctor’s name and phone number; (9) warning information; and (10) reminding information for patients to check the drug information sheet for other important medication information</a:t>
            </a:r>
            <a:r>
              <a:rPr lang="en-US" dirty="0" smtClean="0"/>
              <a:t>.</a:t>
            </a:r>
          </a:p>
          <a:p>
            <a:pPr marL="0" indent="0">
              <a:buNone/>
            </a:pPr>
            <a:r>
              <a:rPr lang="en-US" dirty="0"/>
              <a:t>So far, several efforts have been made to help the visually impaired patients take their medications correctly.  They include </a:t>
            </a:r>
            <a:endParaRPr lang="en-US" dirty="0" smtClean="0"/>
          </a:p>
          <a:p>
            <a:r>
              <a:rPr lang="en-US" dirty="0" smtClean="0"/>
              <a:t>large-print </a:t>
            </a:r>
            <a:r>
              <a:rPr lang="en-US" dirty="0"/>
              <a:t>prescription </a:t>
            </a:r>
            <a:r>
              <a:rPr lang="en-US" dirty="0" smtClean="0"/>
              <a:t>labels</a:t>
            </a:r>
          </a:p>
          <a:p>
            <a:r>
              <a:rPr lang="en-US" dirty="0" smtClean="0"/>
              <a:t>enhanced </a:t>
            </a:r>
            <a:r>
              <a:rPr lang="en-US" dirty="0"/>
              <a:t>magnification or magnifying </a:t>
            </a:r>
            <a:r>
              <a:rPr lang="en-US" dirty="0" smtClean="0"/>
              <a:t>glass</a:t>
            </a:r>
          </a:p>
          <a:p>
            <a:r>
              <a:rPr lang="en-US" dirty="0" smtClean="0"/>
              <a:t>braille </a:t>
            </a:r>
            <a:r>
              <a:rPr lang="en-US" dirty="0"/>
              <a:t>readers or raised </a:t>
            </a:r>
            <a:r>
              <a:rPr lang="en-US" dirty="0" smtClean="0"/>
              <a:t>labeling</a:t>
            </a:r>
          </a:p>
          <a:p>
            <a:r>
              <a:rPr lang="en-US" dirty="0" smtClean="0"/>
              <a:t>assistive </a:t>
            </a:r>
            <a:r>
              <a:rPr lang="en-US" dirty="0"/>
              <a:t>technology such as audible prescription label readers, recorders, or scanners, voice glucometer, Script Talk, and RFID </a:t>
            </a:r>
            <a:r>
              <a:rPr lang="en-US" dirty="0" smtClean="0"/>
              <a:t>Chip</a:t>
            </a:r>
            <a:endParaRPr lang="en-US" dirty="0"/>
          </a:p>
        </p:txBody>
      </p:sp>
    </p:spTree>
    <p:extLst>
      <p:ext uri="{BB962C8B-B14F-4D97-AF65-F5344CB8AC3E}">
        <p14:creationId xmlns:p14="http://schemas.microsoft.com/office/powerpoint/2010/main" val="400384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a:t>
            </a:r>
            <a:endParaRPr lang="en-US" dirty="0"/>
          </a:p>
        </p:txBody>
      </p:sp>
      <p:sp>
        <p:nvSpPr>
          <p:cNvPr id="3" name="Content Placeholder 2"/>
          <p:cNvSpPr>
            <a:spLocks noGrp="1"/>
          </p:cNvSpPr>
          <p:nvPr>
            <p:ph idx="1"/>
          </p:nvPr>
        </p:nvSpPr>
        <p:spPr>
          <a:xfrm>
            <a:off x="150813" y="1227418"/>
            <a:ext cx="7723188" cy="5376582"/>
          </a:xfrm>
        </p:spPr>
        <p:txBody>
          <a:bodyPr>
            <a:normAutofit fontScale="85000" lnSpcReduction="20000"/>
          </a:bodyPr>
          <a:lstStyle/>
          <a:p>
            <a:r>
              <a:rPr lang="en-US" dirty="0"/>
              <a:t>The vitreous gel is a clear gel that fills the inside of the eye.</a:t>
            </a:r>
            <a:br>
              <a:rPr lang="en-US" dirty="0"/>
            </a:br>
            <a:endParaRPr lang="en-US" dirty="0"/>
          </a:p>
          <a:p>
            <a:r>
              <a:rPr lang="en-US" dirty="0"/>
              <a:t>The optic nerve is a bundle of more than one million nerve fibers that carries visual messages from the retina to the brain.</a:t>
            </a:r>
            <a:br>
              <a:rPr lang="en-US" dirty="0"/>
            </a:br>
            <a:endParaRPr lang="en-US" dirty="0"/>
          </a:p>
          <a:p>
            <a:r>
              <a:rPr lang="en-US" dirty="0"/>
              <a:t>The macula is a small sensitive area of the retina that gives central vision. It contains the fovea.</a:t>
            </a:r>
            <a:br>
              <a:rPr lang="en-US" dirty="0"/>
            </a:br>
            <a:endParaRPr lang="en-US" dirty="0"/>
          </a:p>
          <a:p>
            <a:r>
              <a:rPr lang="en-US" dirty="0"/>
              <a:t>The fovea is the center of the macula and gives the sharpest vision.</a:t>
            </a:r>
            <a:br>
              <a:rPr lang="en-US" dirty="0"/>
            </a:br>
            <a:endParaRPr lang="en-US" dirty="0"/>
          </a:p>
          <a:p>
            <a:r>
              <a:rPr lang="en-US" dirty="0"/>
              <a:t>The retina is the light-sensitive tissue lining the back of the eye. It converts light into electrical impulses that are sent to the brain through the optic nerve.</a:t>
            </a:r>
          </a:p>
          <a:p>
            <a:r>
              <a:rPr lang="en-US" dirty="0"/>
              <a:t>The iris is the colored part of the eye that regulates the amount of light entering the eye.</a:t>
            </a:r>
          </a:p>
          <a:p>
            <a:r>
              <a:rPr lang="en-US" dirty="0"/>
              <a:t>The cornea is the clear outer part of the eye's focusing system located at the front of the eye</a:t>
            </a:r>
          </a:p>
          <a:p>
            <a:r>
              <a:rPr lang="en-US" dirty="0"/>
              <a:t>The lens is a clear part of the eye behind the iris that helps to focus light or image to the retina.</a:t>
            </a:r>
          </a:p>
          <a:p>
            <a:endParaRPr lang="en-US" dirty="0"/>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1757362"/>
            <a:ext cx="428625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81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Blindness</a:t>
            </a:r>
            <a:endParaRPr lang="en-US" dirty="0"/>
          </a:p>
        </p:txBody>
      </p:sp>
      <p:sp>
        <p:nvSpPr>
          <p:cNvPr id="3" name="Content Placeholder 2"/>
          <p:cNvSpPr>
            <a:spLocks noGrp="1"/>
          </p:cNvSpPr>
          <p:nvPr>
            <p:ph idx="1"/>
          </p:nvPr>
        </p:nvSpPr>
        <p:spPr>
          <a:xfrm>
            <a:off x="1088072" y="1397598"/>
            <a:ext cx="8946541" cy="5155602"/>
          </a:xfrm>
        </p:spPr>
        <p:txBody>
          <a:bodyPr>
            <a:normAutofit fontScale="92500" lnSpcReduction="10000"/>
          </a:bodyPr>
          <a:lstStyle/>
          <a:p>
            <a:pPr marL="0" indent="0">
              <a:buNone/>
            </a:pPr>
            <a:r>
              <a:rPr lang="en-US" dirty="0" smtClean="0"/>
              <a:t>Cataracts</a:t>
            </a:r>
          </a:p>
          <a:p>
            <a:pPr lvl="1"/>
            <a:r>
              <a:rPr lang="en-US" dirty="0" smtClean="0"/>
              <a:t>Blurs the vision and </a:t>
            </a:r>
            <a:r>
              <a:rPr lang="en-US" dirty="0"/>
              <a:t>c</a:t>
            </a:r>
            <a:r>
              <a:rPr lang="en-US" dirty="0" smtClean="0"/>
              <a:t>louds the lenses of the eyes</a:t>
            </a:r>
          </a:p>
          <a:p>
            <a:pPr lvl="1"/>
            <a:r>
              <a:rPr lang="en-US" dirty="0" smtClean="0"/>
              <a:t>Caused by an opaque lens, which causes light reflect on different parts of the retina</a:t>
            </a:r>
          </a:p>
          <a:p>
            <a:pPr lvl="1"/>
            <a:r>
              <a:rPr lang="en-US" dirty="0" smtClean="0"/>
              <a:t>Two types: age related and congenital (caused by molecular defect)</a:t>
            </a:r>
          </a:p>
          <a:p>
            <a:pPr lvl="1"/>
            <a:r>
              <a:rPr lang="en-US" dirty="0" smtClean="0"/>
              <a:t>Treatment: Surgery </a:t>
            </a:r>
            <a:r>
              <a:rPr lang="en-US" dirty="0" smtClean="0"/>
              <a:t>replaces lens</a:t>
            </a:r>
            <a:endParaRPr lang="en-US" dirty="0"/>
          </a:p>
          <a:p>
            <a:pPr marL="57150" indent="0">
              <a:buNone/>
            </a:pPr>
            <a:r>
              <a:rPr lang="en-US" dirty="0" smtClean="0"/>
              <a:t>Glaucoma</a:t>
            </a:r>
          </a:p>
          <a:p>
            <a:pPr marL="800100" lvl="1"/>
            <a:r>
              <a:rPr lang="en-US" dirty="0" smtClean="0"/>
              <a:t>Damages the eye’s optic nerve</a:t>
            </a:r>
          </a:p>
          <a:p>
            <a:pPr marL="800100" lvl="1"/>
            <a:r>
              <a:rPr lang="en-US" dirty="0" smtClean="0"/>
              <a:t>Caused by increased fluid pressure in trabecular meshwork</a:t>
            </a:r>
          </a:p>
          <a:p>
            <a:pPr marL="800100" lvl="1"/>
            <a:r>
              <a:rPr lang="en-US" dirty="0" smtClean="0"/>
              <a:t>Two main types: open angle (progresses slowly and no symptoms) and closed angle (comes suddenly and painful)</a:t>
            </a:r>
          </a:p>
          <a:p>
            <a:pPr marL="800100" lvl="1"/>
            <a:r>
              <a:rPr lang="en-US" dirty="0" smtClean="0"/>
              <a:t>Other types: low-tension (damage occurs even though pressure is normal), pigmentary (caused build up of pigment granules blocking flow), primary, secondary</a:t>
            </a:r>
          </a:p>
          <a:p>
            <a:pPr marL="800100" lvl="1"/>
            <a:r>
              <a:rPr lang="en-US" dirty="0" smtClean="0"/>
              <a:t>Treated with eye drops to increase flow and reduce fluid production or surgery to unblock clogged canals</a:t>
            </a:r>
          </a:p>
        </p:txBody>
      </p:sp>
    </p:spTree>
    <p:extLst>
      <p:ext uri="{BB962C8B-B14F-4D97-AF65-F5344CB8AC3E}">
        <p14:creationId xmlns:p14="http://schemas.microsoft.com/office/powerpoint/2010/main" val="740266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Causes of Blindness</a:t>
            </a:r>
          </a:p>
        </p:txBody>
      </p:sp>
      <p:sp>
        <p:nvSpPr>
          <p:cNvPr id="3" name="Content Placeholder 2"/>
          <p:cNvSpPr>
            <a:spLocks noGrp="1"/>
          </p:cNvSpPr>
          <p:nvPr>
            <p:ph idx="1"/>
          </p:nvPr>
        </p:nvSpPr>
        <p:spPr/>
        <p:txBody>
          <a:bodyPr>
            <a:normAutofit fontScale="92500"/>
          </a:bodyPr>
          <a:lstStyle/>
          <a:p>
            <a:pPr marL="0" indent="0">
              <a:buNone/>
            </a:pPr>
            <a:r>
              <a:rPr lang="en-US" dirty="0" smtClean="0"/>
              <a:t>Macular Degeneration</a:t>
            </a:r>
          </a:p>
          <a:p>
            <a:pPr lvl="1"/>
            <a:r>
              <a:rPr lang="en-US" dirty="0" smtClean="0"/>
              <a:t>Destroys sharp, central vision</a:t>
            </a:r>
          </a:p>
          <a:p>
            <a:pPr lvl="1"/>
            <a:r>
              <a:rPr lang="en-US" dirty="0" smtClean="0"/>
              <a:t>Retina becomes damaged and kills cells in the macula</a:t>
            </a:r>
          </a:p>
          <a:p>
            <a:pPr lvl="1"/>
            <a:r>
              <a:rPr lang="en-US" dirty="0" smtClean="0"/>
              <a:t>Two types: wet (blood vessels leak and cause </a:t>
            </a:r>
            <a:r>
              <a:rPr lang="en-US" dirty="0" smtClean="0"/>
              <a:t>macula </a:t>
            </a:r>
            <a:r>
              <a:rPr lang="en-US" dirty="0" smtClean="0"/>
              <a:t>to swell and damages retina)  and dry (cells in macula break down producing </a:t>
            </a:r>
            <a:r>
              <a:rPr lang="en-US" dirty="0" err="1" smtClean="0"/>
              <a:t>drusen</a:t>
            </a:r>
            <a:r>
              <a:rPr lang="en-US" dirty="0" smtClean="0"/>
              <a:t>)</a:t>
            </a:r>
          </a:p>
          <a:p>
            <a:pPr lvl="1"/>
            <a:r>
              <a:rPr lang="en-US" dirty="0" smtClean="0"/>
              <a:t>Treatment: surgery</a:t>
            </a:r>
          </a:p>
          <a:p>
            <a:pPr marL="0" indent="0">
              <a:buNone/>
            </a:pPr>
            <a:r>
              <a:rPr lang="en-US" dirty="0" smtClean="0"/>
              <a:t>Diabetic retinopathy</a:t>
            </a:r>
          </a:p>
          <a:p>
            <a:pPr lvl="1"/>
            <a:r>
              <a:rPr lang="en-US" dirty="0" smtClean="0"/>
              <a:t>Caused by diabetes and changes in blood vessels of retina</a:t>
            </a:r>
          </a:p>
          <a:p>
            <a:pPr lvl="1"/>
            <a:r>
              <a:rPr lang="en-US" dirty="0" smtClean="0"/>
              <a:t>Four stages: mild nonproliferative (small areas </a:t>
            </a:r>
            <a:r>
              <a:rPr lang="en-US" dirty="0" smtClean="0"/>
              <a:t>swell in </a:t>
            </a:r>
            <a:r>
              <a:rPr lang="en-US" dirty="0" smtClean="0"/>
              <a:t>blood vessels), moderate nonproliferative (some blood vessels blocked), severe non proliferative (deprived of blood and nourishment; send signal to body), and proliferative (growth of abnormal blood vessels leak blood into vitreous gel)</a:t>
            </a:r>
            <a:endParaRPr lang="en-US" dirty="0"/>
          </a:p>
        </p:txBody>
      </p:sp>
    </p:spTree>
    <p:extLst>
      <p:ext uri="{BB962C8B-B14F-4D97-AF65-F5344CB8AC3E}">
        <p14:creationId xmlns:p14="http://schemas.microsoft.com/office/powerpoint/2010/main" val="1453347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Blindness (Continued)</a:t>
            </a:r>
            <a:endParaRPr lang="en-US" dirty="0"/>
          </a:p>
        </p:txBody>
      </p:sp>
      <p:pic>
        <p:nvPicPr>
          <p:cNvPr id="1026" name="Picture 2" descr="A photograph of two boys blurred to represent eyesight with Catar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 y="3909059"/>
            <a:ext cx="23812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hotograph of two boys darkened around the edges to represent eyesight with Glauc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40" y="3909059"/>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hotograph of two boys blurred to represent eyesight with Age-Related Macular Degen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175" y="3909058"/>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tlukeseye.com/images/img-bd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2105" y="3909059"/>
            <a:ext cx="2743200"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1103312" y="2052919"/>
            <a:ext cx="8946541" cy="1482762"/>
          </a:xfrm>
        </p:spPr>
        <p:txBody>
          <a:bodyPr>
            <a:normAutofit/>
          </a:bodyPr>
          <a:lstStyle/>
          <a:p>
            <a:pPr marL="0" indent="0">
              <a:buNone/>
            </a:pPr>
            <a:r>
              <a:rPr lang="en-US" dirty="0" smtClean="0"/>
              <a:t>These images shows examples of the vision of those who have cataracts, glaucoma, macular degeneration, and diabetic retinopathy.  These pictures are courtesy of the Nation Eye Institute, NIH.</a:t>
            </a:r>
            <a:endParaRPr lang="en-US" dirty="0"/>
          </a:p>
        </p:txBody>
      </p:sp>
      <p:sp>
        <p:nvSpPr>
          <p:cNvPr id="5" name="TextBox 4"/>
          <p:cNvSpPr txBox="1"/>
          <p:nvPr/>
        </p:nvSpPr>
        <p:spPr>
          <a:xfrm>
            <a:off x="323215" y="6029443"/>
            <a:ext cx="1353185" cy="369332"/>
          </a:xfrm>
          <a:prstGeom prst="rect">
            <a:avLst/>
          </a:prstGeom>
          <a:noFill/>
        </p:spPr>
        <p:txBody>
          <a:bodyPr wrap="square" rtlCol="0">
            <a:spAutoFit/>
          </a:bodyPr>
          <a:lstStyle/>
          <a:p>
            <a:r>
              <a:rPr lang="en-US" i="1" dirty="0" smtClean="0"/>
              <a:t>Cataracts</a:t>
            </a:r>
            <a:endParaRPr lang="en-US" i="1" dirty="0"/>
          </a:p>
        </p:txBody>
      </p:sp>
      <p:sp>
        <p:nvSpPr>
          <p:cNvPr id="11" name="TextBox 10"/>
          <p:cNvSpPr txBox="1"/>
          <p:nvPr/>
        </p:nvSpPr>
        <p:spPr>
          <a:xfrm>
            <a:off x="2872105" y="6366509"/>
            <a:ext cx="2743200" cy="369332"/>
          </a:xfrm>
          <a:prstGeom prst="rect">
            <a:avLst/>
          </a:prstGeom>
          <a:noFill/>
        </p:spPr>
        <p:txBody>
          <a:bodyPr wrap="square" rtlCol="0">
            <a:spAutoFit/>
          </a:bodyPr>
          <a:lstStyle/>
          <a:p>
            <a:r>
              <a:rPr lang="en-US" i="1" dirty="0" smtClean="0"/>
              <a:t>Diabetic retinopathy</a:t>
            </a:r>
            <a:endParaRPr lang="en-US" i="1" dirty="0"/>
          </a:p>
        </p:txBody>
      </p:sp>
      <p:sp>
        <p:nvSpPr>
          <p:cNvPr id="12" name="TextBox 11"/>
          <p:cNvSpPr txBox="1"/>
          <p:nvPr/>
        </p:nvSpPr>
        <p:spPr>
          <a:xfrm>
            <a:off x="5781040" y="5528785"/>
            <a:ext cx="1608455" cy="369332"/>
          </a:xfrm>
          <a:prstGeom prst="rect">
            <a:avLst/>
          </a:prstGeom>
          <a:noFill/>
        </p:spPr>
        <p:txBody>
          <a:bodyPr wrap="square" rtlCol="0">
            <a:spAutoFit/>
          </a:bodyPr>
          <a:lstStyle/>
          <a:p>
            <a:r>
              <a:rPr lang="en-US" i="1" dirty="0" smtClean="0"/>
              <a:t>Glaucoma</a:t>
            </a:r>
            <a:endParaRPr lang="en-US" i="1" dirty="0"/>
          </a:p>
        </p:txBody>
      </p:sp>
      <p:sp>
        <p:nvSpPr>
          <p:cNvPr id="13" name="TextBox 12"/>
          <p:cNvSpPr txBox="1"/>
          <p:nvPr/>
        </p:nvSpPr>
        <p:spPr>
          <a:xfrm>
            <a:off x="8385175" y="5713451"/>
            <a:ext cx="2381250" cy="646331"/>
          </a:xfrm>
          <a:prstGeom prst="rect">
            <a:avLst/>
          </a:prstGeom>
          <a:noFill/>
        </p:spPr>
        <p:txBody>
          <a:bodyPr wrap="square" rtlCol="0">
            <a:spAutoFit/>
          </a:bodyPr>
          <a:lstStyle/>
          <a:p>
            <a:r>
              <a:rPr lang="en-US" i="1" dirty="0" smtClean="0"/>
              <a:t>Macular degeneration</a:t>
            </a:r>
            <a:endParaRPr lang="en-US" i="1" dirty="0"/>
          </a:p>
        </p:txBody>
      </p:sp>
    </p:spTree>
    <p:extLst>
      <p:ext uri="{BB962C8B-B14F-4D97-AF65-F5344CB8AC3E}">
        <p14:creationId xmlns:p14="http://schemas.microsoft.com/office/powerpoint/2010/main" val="2987653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17222">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TS103417222</Template>
  <TotalTime>252</TotalTime>
  <Words>1923</Words>
  <Application>Microsoft Office PowerPoint</Application>
  <PresentationFormat>Custom</PresentationFormat>
  <Paragraphs>334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TS103417222</vt:lpstr>
      <vt:lpstr>The Visually Impaired</vt:lpstr>
      <vt:lpstr>Background</vt:lpstr>
      <vt:lpstr>Introduction</vt:lpstr>
      <vt:lpstr>Thesis</vt:lpstr>
      <vt:lpstr>CMI (Consumer Medication Information)</vt:lpstr>
      <vt:lpstr>The Eye</vt:lpstr>
      <vt:lpstr>Leading Causes of Blindness</vt:lpstr>
      <vt:lpstr>Leading Causes of Blindness</vt:lpstr>
      <vt:lpstr>Leading Causes of Blindness (Continued)</vt:lpstr>
      <vt:lpstr>The Life of the Visually Impaired</vt:lpstr>
      <vt:lpstr>Braille</vt:lpstr>
      <vt:lpstr>Braille Technology</vt:lpstr>
      <vt:lpstr>Slate and Stylus</vt:lpstr>
      <vt:lpstr>Braille Grammar</vt:lpstr>
      <vt:lpstr>Designing my product</vt:lpstr>
      <vt:lpstr>Product Design</vt:lpstr>
      <vt:lpstr>Abbreviations</vt:lpstr>
      <vt:lpstr>Abbreviations (continued)</vt:lpstr>
      <vt:lpstr>Different Types of Medications</vt:lpstr>
      <vt:lpstr>Different Types of Medications</vt:lpstr>
      <vt:lpstr>Different Types of Medications</vt:lpstr>
      <vt:lpstr>Impact of My Project</vt:lpstr>
      <vt:lpstr>Conclusion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Tassi</dc:creator>
  <cp:lastModifiedBy>Tassi</cp:lastModifiedBy>
  <cp:revision>25</cp:revision>
  <cp:lastPrinted>2012-08-15T21:38:02Z</cp:lastPrinted>
  <dcterms:created xsi:type="dcterms:W3CDTF">2013-04-09T02:18:14Z</dcterms:created>
  <dcterms:modified xsi:type="dcterms:W3CDTF">2013-05-01T06:10:55Z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